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61" r:id="rId5"/>
    <p:sldId id="267" r:id="rId6"/>
    <p:sldId id="263" r:id="rId7"/>
    <p:sldId id="268" r:id="rId8"/>
    <p:sldId id="269" r:id="rId9"/>
    <p:sldId id="270" r:id="rId10"/>
    <p:sldId id="271" r:id="rId11"/>
    <p:sldId id="262" r:id="rId12"/>
    <p:sldId id="264" r:id="rId13"/>
    <p:sldId id="265" r:id="rId14"/>
    <p:sldId id="266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E74B36"/>
    <a:srgbClr val="CD9B6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390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DC1D65D-164A-47F4-990B-945ED75989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A3273B02-E928-4D9F-AA64-A718A3E060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951CAA52-CBA6-4236-B793-F19F065BA1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8FD8E-B463-4C56-8002-053379C83BFE}" type="datetimeFigureOut">
              <a:rPr lang="ru-RU" smtClean="0"/>
              <a:pPr/>
              <a:t>17.09.2020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989E92B1-3DB4-42DA-B12B-C211DC95DD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64A8BE2D-3C28-46F0-9F85-72817DD08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EE79-F983-4443-9BD6-7244087D9C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593693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F8D1ECA-4F71-4FED-AE5B-AF20C944AF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E33BD19C-C741-40FC-910C-62D4F53C5C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F459E9C8-B65D-4D89-B795-630B21CAC0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8FD8E-B463-4C56-8002-053379C83BFE}" type="datetimeFigureOut">
              <a:rPr lang="ru-RU" smtClean="0"/>
              <a:pPr/>
              <a:t>17.09.2020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C2B4D729-27D4-4136-BC59-CAF83AF3A8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19ED52EF-96C4-43FE-A1EB-0119092AD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EE79-F983-4443-9BD6-7244087D9C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651518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8C701D32-D36A-4741-BD03-F52829BA59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60D8EE20-6814-4092-B8B1-C6B723DFB3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8CA11474-7B82-49E4-BEE5-565AC5603D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8FD8E-B463-4C56-8002-053379C83BFE}" type="datetimeFigureOut">
              <a:rPr lang="ru-RU" smtClean="0"/>
              <a:pPr/>
              <a:t>17.09.2020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89275D70-3C02-4CA0-BBA3-E283228310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5ECFFD69-9510-44C8-A491-A2263192A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EE79-F983-4443-9BD6-7244087D9C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211731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1DD6B02-72BD-477E-86C1-3B6142582D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2EDC94D7-C317-4BE5-8459-B075D35053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6FC182CC-980C-401D-A7D3-8D7D943C0D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8FD8E-B463-4C56-8002-053379C83BFE}" type="datetimeFigureOut">
              <a:rPr lang="ru-RU" smtClean="0"/>
              <a:pPr/>
              <a:t>17.09.2020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8ABF70BE-A1DB-4448-AEF2-2FF7A94624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643941BD-CF81-4150-965A-CA3E0CE6A6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EE79-F983-4443-9BD6-7244087D9C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482160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D750255-C9E3-4830-9793-7BD1F5546E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09BA53B4-B1F1-430E-8FB0-5FF7B39101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69A66913-5964-43E5-B3CB-868AC20ECC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8FD8E-B463-4C56-8002-053379C83BFE}" type="datetimeFigureOut">
              <a:rPr lang="ru-RU" smtClean="0"/>
              <a:pPr/>
              <a:t>17.09.2020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73077AC9-A0BB-4513-ACAC-64F70224B0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35D68660-FE0E-4DEB-A793-DF8B6556EA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EE79-F983-4443-9BD6-7244087D9C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324345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85AFBA2-F45C-4AF9-BC99-05156A737F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28A00784-E84C-41A9-9F84-33935A0E76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A5BDA4BA-6574-444B-8384-6A644DB5FB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D44D038D-3ACA-4082-8BD7-FEF039E194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8FD8E-B463-4C56-8002-053379C83BFE}" type="datetimeFigureOut">
              <a:rPr lang="ru-RU" smtClean="0"/>
              <a:pPr/>
              <a:t>17.09.2020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4CD6AB74-EAFA-4CF4-8566-9A5474E9F4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F0090C5D-9803-4943-8B2E-01A729D02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EE79-F983-4443-9BD6-7244087D9C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469926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0EECBE6-DBB1-4816-B8A2-93D214797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B4207D31-7933-4471-A085-7C8E2957BA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7448F734-3D75-43C2-A465-0854264C0E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5B8A997F-32CC-4AAF-975F-5835A1DFFD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DC71D712-68E9-4B80-9D28-B7544F20258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D926665D-98E0-4BB4-9987-5FBF0667AF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8FD8E-B463-4C56-8002-053379C83BFE}" type="datetimeFigureOut">
              <a:rPr lang="ru-RU" smtClean="0"/>
              <a:pPr/>
              <a:t>17.09.2020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5093B53A-E583-4991-B1D7-D478FDED70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36523B8B-2A37-46D6-BEC9-609B7864C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EE79-F983-4443-9BD6-7244087D9C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402659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D6727F2-4657-4E21-A620-DD5009EBEF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4E69B267-72FD-4B9A-BEFD-398DC8CF3B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8FD8E-B463-4C56-8002-053379C83BFE}" type="datetimeFigureOut">
              <a:rPr lang="ru-RU" smtClean="0"/>
              <a:pPr/>
              <a:t>17.09.2020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EAD09D37-39FE-4254-9C12-9BBF6EF462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0F340A89-0C70-430F-82DB-6809D13DF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EE79-F983-4443-9BD6-7244087D9C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574651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8D806BD2-206B-4E81-8144-68EE6D5960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8FD8E-B463-4C56-8002-053379C83BFE}" type="datetimeFigureOut">
              <a:rPr lang="ru-RU" smtClean="0"/>
              <a:pPr/>
              <a:t>17.09.2020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B9209818-1E89-439E-9E30-364A92740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D9E053AE-6DE3-4C63-A66F-2996E3F2D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EE79-F983-4443-9BD6-7244087D9C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342717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FA6060C-FCC0-4654-9836-53DA3E508F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8D17F40-D7A8-4912-8E80-DF9641B6FB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051AFB0C-5219-4527-ADA0-47A0D585C1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6AB6356C-14F4-4088-8BE5-D5D4F8A464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8FD8E-B463-4C56-8002-053379C83BFE}" type="datetimeFigureOut">
              <a:rPr lang="ru-RU" smtClean="0"/>
              <a:pPr/>
              <a:t>17.09.2020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A3678A14-7B6D-4675-B4F8-7C7042C6F5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353EAFC9-4F1F-44D0-81A0-F32ACB73D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EE79-F983-4443-9BD6-7244087D9C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823140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DB5C229-0D0A-4737-9262-25C228A39E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3EBD3B07-DB9A-412B-AAAF-45D9AD4559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4507B7F0-3656-425A-BD6F-ACC1694536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CBB55B60-5848-4247-B50E-2C71CF4CF6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8FD8E-B463-4C56-8002-053379C83BFE}" type="datetimeFigureOut">
              <a:rPr lang="ru-RU" smtClean="0"/>
              <a:pPr/>
              <a:t>17.09.2020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D3C113B3-A78A-4466-B52E-E9B3C5DE3C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69F223FD-B687-4745-8315-BA647817C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EE79-F983-4443-9BD6-7244087D9C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585649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9F5F105-4013-41E8-8212-9410773EA4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DC53EB35-B9E8-4342-A843-132E06A3DC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D97513FB-7492-45AC-A0F7-6141CFC433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D8FD8E-B463-4C56-8002-053379C83BFE}" type="datetimeFigureOut">
              <a:rPr lang="ru-RU" smtClean="0"/>
              <a:pPr/>
              <a:t>17.09.2020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5FA6D339-7A25-4EB3-BDB2-5A6B87D52D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783FC545-7982-4A74-883A-35DC20B341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0EE79-F983-4443-9BD6-7244087D9C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28781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текст, доска, дождь&#10;&#10;Автоматически созданное описание">
            <a:extLst>
              <a:ext uri="{FF2B5EF4-FFF2-40B4-BE49-F238E27FC236}">
                <a16:creationId xmlns="" xmlns:a16="http://schemas.microsoft.com/office/drawing/2014/main" id="{7CB4A26D-591E-42D3-8D99-18BBED47D35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F2B0FC3-050F-44A0-A603-7D7A04C20E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20575" y="1549401"/>
            <a:ext cx="8864358" cy="3979332"/>
          </a:xfrm>
        </p:spPr>
        <p:txBody>
          <a:bodyPr>
            <a:normAutofit fontScale="90000"/>
          </a:bodyPr>
          <a:lstStyle/>
          <a:p>
            <a:pPr algn="l"/>
            <a:r>
              <a:rPr lang="ru-RU" sz="3500" b="1" dirty="0" smtClean="0">
                <a:latin typeface="Circe" panose="020B0502020203020203" pitchFamily="34" charset="-52"/>
              </a:rPr>
              <a:t>Концепция форума</a:t>
            </a:r>
            <a:br>
              <a:rPr lang="ru-RU" sz="3500" b="1" dirty="0" smtClean="0">
                <a:latin typeface="Circe" panose="020B0502020203020203" pitchFamily="34" charset="-52"/>
              </a:rPr>
            </a:br>
            <a:r>
              <a:rPr lang="ru-RU" sz="3500" b="1" dirty="0" smtClean="0">
                <a:latin typeface="Circe" panose="020B0502020203020203" pitchFamily="34" charset="-52"/>
              </a:rPr>
              <a:t>«День предпринимателя Московской области»*</a:t>
            </a:r>
            <a:r>
              <a:rPr lang="ru-RU" sz="3500" dirty="0" smtClean="0">
                <a:latin typeface="Circe" panose="020B0502020203020203" pitchFamily="34" charset="-52"/>
              </a:rPr>
              <a:t/>
            </a:r>
            <a:br>
              <a:rPr lang="ru-RU" sz="3500" dirty="0" smtClean="0">
                <a:latin typeface="Circe" panose="020B0502020203020203" pitchFamily="34" charset="-52"/>
              </a:rPr>
            </a:br>
            <a:r>
              <a:rPr lang="ru-RU" sz="3500" dirty="0">
                <a:latin typeface="Circe" panose="020B0502020203020203" pitchFamily="34" charset="-52"/>
              </a:rPr>
              <a:t/>
            </a:r>
            <a:br>
              <a:rPr lang="ru-RU" sz="3500" dirty="0">
                <a:latin typeface="Circe" panose="020B0502020203020203" pitchFamily="34" charset="-52"/>
              </a:rPr>
            </a:br>
            <a:r>
              <a:rPr lang="ru-RU" sz="3000" dirty="0" smtClean="0">
                <a:latin typeface="Circe" panose="020B0502020203020203" pitchFamily="34" charset="-52"/>
              </a:rPr>
              <a:t/>
            </a:r>
            <a:br>
              <a:rPr lang="ru-RU" sz="3000" dirty="0" smtClean="0">
                <a:latin typeface="Circe" panose="020B0502020203020203" pitchFamily="34" charset="-52"/>
              </a:rPr>
            </a:br>
            <a:r>
              <a:rPr lang="ru-RU" sz="3000" dirty="0" smtClean="0">
                <a:latin typeface="Circe" panose="020B0502020203020203" pitchFamily="34" charset="-52"/>
              </a:rPr>
              <a:t>22 сентября 2020 года</a:t>
            </a:r>
            <a:br>
              <a:rPr lang="ru-RU" sz="3000" dirty="0" smtClean="0">
                <a:latin typeface="Circe" panose="020B0502020203020203" pitchFamily="34" charset="-52"/>
              </a:rPr>
            </a:br>
            <a:r>
              <a:rPr lang="en-US" sz="3000" dirty="0" smtClean="0">
                <a:latin typeface="Circe" panose="020B0502020203020203" pitchFamily="34" charset="-52"/>
              </a:rPr>
              <a:t>online</a:t>
            </a:r>
            <a:r>
              <a:rPr lang="ru-RU" sz="3000" dirty="0" smtClean="0">
                <a:latin typeface="Circe" panose="020B0502020203020203" pitchFamily="34" charset="-52"/>
              </a:rPr>
              <a:t>-трансляция</a:t>
            </a:r>
            <a:br>
              <a:rPr lang="ru-RU" sz="3000" dirty="0" smtClean="0">
                <a:latin typeface="Circe" panose="020B0502020203020203" pitchFamily="34" charset="-52"/>
              </a:rPr>
            </a:br>
            <a:r>
              <a:rPr lang="ru-RU" sz="3000" dirty="0">
                <a:latin typeface="Circe" panose="020B0502020203020203" pitchFamily="34" charset="-52"/>
              </a:rPr>
              <a:t/>
            </a:r>
            <a:br>
              <a:rPr lang="ru-RU" sz="3000" dirty="0">
                <a:latin typeface="Circe" panose="020B0502020203020203" pitchFamily="34" charset="-52"/>
              </a:rPr>
            </a:br>
            <a:r>
              <a:rPr lang="ru-RU" sz="3000" dirty="0" smtClean="0">
                <a:latin typeface="Circe" panose="020B0502020203020203" pitchFamily="34" charset="-52"/>
              </a:rPr>
              <a:t>*приуроченный ко Дню российского предпринимателя</a:t>
            </a:r>
            <a:endParaRPr lang="ru-RU" sz="3000" dirty="0">
              <a:latin typeface="Circe" panose="020B0502020203020203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234209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1AE6787A-AA1B-44C8-A8E0-9CC621045B3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4613" cy="6858000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2D9A9F6C-B526-4355-990A-53BF1FCD1D02}"/>
              </a:ext>
            </a:extLst>
          </p:cNvPr>
          <p:cNvSpPr/>
          <p:nvPr/>
        </p:nvSpPr>
        <p:spPr>
          <a:xfrm flipV="1">
            <a:off x="2272939" y="-16933"/>
            <a:ext cx="209006" cy="1332412"/>
          </a:xfrm>
          <a:prstGeom prst="rect">
            <a:avLst/>
          </a:prstGeom>
          <a:solidFill>
            <a:srgbClr val="E74B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1">
            <a:extLst>
              <a:ext uri="{FF2B5EF4-FFF2-40B4-BE49-F238E27FC236}">
                <a16:creationId xmlns="" xmlns:a16="http://schemas.microsoft.com/office/drawing/2014/main" id="{33CFF317-1EA9-4544-94B6-1B85A18FD105}"/>
              </a:ext>
            </a:extLst>
          </p:cNvPr>
          <p:cNvSpPr txBox="1">
            <a:spLocks/>
          </p:cNvSpPr>
          <p:nvPr/>
        </p:nvSpPr>
        <p:spPr>
          <a:xfrm>
            <a:off x="2600475" y="726440"/>
            <a:ext cx="4579258" cy="4963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000" b="1" dirty="0" smtClean="0"/>
              <a:t>Спикеры форума</a:t>
            </a:r>
            <a:endParaRPr lang="ru-RU" sz="3000" b="1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536882078"/>
              </p:ext>
            </p:extLst>
          </p:nvPr>
        </p:nvGraphicFramePr>
        <p:xfrm>
          <a:off x="1656297" y="1628746"/>
          <a:ext cx="8882017" cy="4825999"/>
        </p:xfrm>
        <a:graphic>
          <a:graphicData uri="http://schemas.openxmlformats.org/drawingml/2006/table">
            <a:tbl>
              <a:tblPr/>
              <a:tblGrid>
                <a:gridCol w="2181305"/>
                <a:gridCol w="2181305"/>
                <a:gridCol w="2385807"/>
                <a:gridCol w="2133600"/>
              </a:tblGrid>
              <a:tr h="529126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Имя</a:t>
                      </a:r>
                      <a:endParaRPr lang="ru-RU" sz="1400" dirty="0">
                        <a:effectLst/>
                        <a:latin typeface="+mn-lt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Фото</a:t>
                      </a:r>
                      <a:endParaRPr lang="ru-RU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Регалии </a:t>
                      </a:r>
                      <a:endParaRPr lang="ru-RU" sz="1400" dirty="0">
                        <a:effectLst/>
                        <a:latin typeface="+mn-lt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Площадка</a:t>
                      </a:r>
                      <a:endParaRPr lang="ru-RU" sz="1400">
                        <a:effectLst/>
                        <a:latin typeface="+mn-lt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32291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Иван 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Соломаха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(Братья 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Чебурашкины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)</a:t>
                      </a:r>
                      <a:endParaRPr lang="ru-RU" sz="1400" dirty="0">
                        <a:effectLst/>
                        <a:latin typeface="+mn-lt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+mn-lt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 dirty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Братья </a:t>
                      </a:r>
                      <a:r>
                        <a:rPr lang="ru-RU" sz="14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Чебурашкины</a:t>
                      </a:r>
                      <a:r>
                        <a:rPr lang="ru-RU" sz="1400" b="0" i="0" u="none" strike="noStrike" dirty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. Семейная Ферма — качественная молочная продукция от современных </a:t>
                      </a:r>
                      <a:r>
                        <a:rPr lang="ru-RU" sz="1400" b="0" i="0" u="none" strike="noStrike" dirty="0" err="1" smtClean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фермеро</a:t>
                      </a:r>
                      <a:r>
                        <a:rPr lang="ru-RU" sz="1400" b="0" i="0" u="none" strike="noStrike" baseline="0" dirty="0" smtClean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 (МО, Дмитровский район)</a:t>
                      </a:r>
                      <a:endParaRPr lang="ru-RU" sz="1400" dirty="0">
                        <a:effectLst/>
                        <a:latin typeface="+mn-lt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«Перспективы бизнеса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после </a:t>
                      </a:r>
                      <a:r>
                        <a:rPr lang="ru-RU" sz="14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Ковид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»</a:t>
                      </a:r>
                      <a:endParaRPr lang="ru-RU" sz="1400" dirty="0">
                        <a:effectLst/>
                        <a:latin typeface="+mn-lt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32291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n-lt"/>
                        </a:rPr>
                        <a:t>Ирина </a:t>
                      </a:r>
                      <a:r>
                        <a:rPr lang="ru-RU" sz="1400" dirty="0" err="1" smtClean="0">
                          <a:effectLst/>
                          <a:latin typeface="+mn-lt"/>
                        </a:rPr>
                        <a:t>Гармаева</a:t>
                      </a:r>
                      <a:endParaRPr lang="ru-RU" sz="1400" dirty="0">
                        <a:effectLst/>
                        <a:latin typeface="+mn-lt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+mn-lt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n-lt"/>
                        </a:rPr>
                        <a:t>Со-основатель компании</a:t>
                      </a:r>
                      <a:r>
                        <a:rPr lang="ru-RU" sz="1400" baseline="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en-US" sz="1400" baseline="0" dirty="0" err="1" smtClean="0">
                          <a:effectLst/>
                          <a:latin typeface="+mn-lt"/>
                        </a:rPr>
                        <a:t>IceCro</a:t>
                      </a:r>
                      <a:r>
                        <a:rPr lang="ru-RU" sz="1400" baseline="0" dirty="0" smtClean="0">
                          <a:effectLst/>
                          <a:latin typeface="+mn-lt"/>
                        </a:rPr>
                        <a:t>, производство мороженого</a:t>
                      </a:r>
                      <a:r>
                        <a:rPr lang="en-US" sz="1400" baseline="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ru-RU" sz="1400" baseline="0" dirty="0" smtClean="0">
                          <a:effectLst/>
                          <a:latin typeface="+mn-lt"/>
                        </a:rPr>
                        <a:t>для </a:t>
                      </a:r>
                      <a:r>
                        <a:rPr lang="ru-RU" sz="1400" baseline="0" dirty="0" err="1" smtClean="0">
                          <a:effectLst/>
                          <a:latin typeface="+mn-lt"/>
                        </a:rPr>
                        <a:t>веганов</a:t>
                      </a:r>
                      <a:r>
                        <a:rPr lang="ru-RU" sz="1400" baseline="0" dirty="0" smtClean="0">
                          <a:effectLst/>
                          <a:latin typeface="+mn-lt"/>
                        </a:rPr>
                        <a:t> и спортсменов (МО, </a:t>
                      </a:r>
                      <a:br>
                        <a:rPr lang="ru-RU" sz="1400" baseline="0" dirty="0" smtClean="0">
                          <a:effectLst/>
                          <a:latin typeface="+mn-lt"/>
                        </a:rPr>
                      </a:br>
                      <a:r>
                        <a:rPr lang="ru-RU" sz="1400" baseline="0" dirty="0" smtClean="0">
                          <a:effectLst/>
                          <a:latin typeface="+mn-lt"/>
                        </a:rPr>
                        <a:t>г. Солнечногорск)</a:t>
                      </a:r>
                      <a:endParaRPr lang="ru-RU" sz="1400" dirty="0">
                        <a:effectLst/>
                        <a:latin typeface="+mn-lt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«Перспективы бизнеса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после </a:t>
                      </a:r>
                      <a:r>
                        <a:rPr lang="ru-RU" sz="14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Ковид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»</a:t>
                      </a:r>
                      <a:endParaRPr lang="ru-RU" sz="1400" dirty="0">
                        <a:effectLst/>
                        <a:latin typeface="+mn-lt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32291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n-lt"/>
                        </a:rPr>
                        <a:t>Рафаэль </a:t>
                      </a:r>
                      <a:r>
                        <a:rPr lang="ru-RU" sz="1400" dirty="0" err="1" smtClean="0">
                          <a:effectLst/>
                          <a:latin typeface="+mn-lt"/>
                        </a:rPr>
                        <a:t>Хабиров</a:t>
                      </a:r>
                      <a:endParaRPr lang="ru-RU" sz="1400" dirty="0">
                        <a:effectLst/>
                        <a:latin typeface="+mn-lt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+mn-lt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n-lt"/>
                        </a:rPr>
                        <a:t>Основатель </a:t>
                      </a:r>
                      <a:r>
                        <a:rPr lang="ru-RU" sz="1400" dirty="0" err="1" smtClean="0">
                          <a:effectLst/>
                          <a:latin typeface="+mn-lt"/>
                        </a:rPr>
                        <a:t>MobiTruck</a:t>
                      </a:r>
                      <a:r>
                        <a:rPr lang="ru-RU" sz="1400" dirty="0" smtClean="0">
                          <a:effectLst/>
                          <a:latin typeface="+mn-lt"/>
                        </a:rPr>
                        <a:t>, производство  автономных, </a:t>
                      </a:r>
                      <a:r>
                        <a:rPr lang="ru-RU" sz="1400" dirty="0" err="1" smtClean="0">
                          <a:effectLst/>
                          <a:latin typeface="+mn-lt"/>
                        </a:rPr>
                        <a:t>энергоэффективных</a:t>
                      </a:r>
                      <a:r>
                        <a:rPr lang="ru-RU" sz="1400" dirty="0" smtClean="0">
                          <a:effectLst/>
                          <a:latin typeface="+mn-lt"/>
                        </a:rPr>
                        <a:t> прицепов (МО, г. Истра)</a:t>
                      </a:r>
                      <a:endParaRPr lang="ru-RU" sz="1400" dirty="0">
                        <a:effectLst/>
                        <a:latin typeface="+mn-lt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n-lt"/>
                        </a:rPr>
                        <a:t>«Тренды и тенденции бизнеса»</a:t>
                      </a:r>
                      <a:endParaRPr lang="ru-RU" sz="1400" dirty="0">
                        <a:effectLst/>
                        <a:latin typeface="+mn-lt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70867" y="2225980"/>
            <a:ext cx="1261533" cy="126153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/>
          <a:srcRect l="19140" t="3614" r="15082" b="13219"/>
          <a:stretch/>
        </p:blipFill>
        <p:spPr>
          <a:xfrm>
            <a:off x="3941233" y="3714972"/>
            <a:ext cx="1320800" cy="121073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41233" y="5038166"/>
            <a:ext cx="1063611" cy="1416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044169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1AE6787A-AA1B-44C8-A8E0-9CC621045B3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4613" cy="6858000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2D9A9F6C-B526-4355-990A-53BF1FCD1D02}"/>
              </a:ext>
            </a:extLst>
          </p:cNvPr>
          <p:cNvSpPr/>
          <p:nvPr/>
        </p:nvSpPr>
        <p:spPr>
          <a:xfrm flipV="1">
            <a:off x="2272939" y="-16933"/>
            <a:ext cx="209006" cy="1332412"/>
          </a:xfrm>
          <a:prstGeom prst="rect">
            <a:avLst/>
          </a:prstGeom>
          <a:solidFill>
            <a:srgbClr val="E74B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1">
            <a:extLst>
              <a:ext uri="{FF2B5EF4-FFF2-40B4-BE49-F238E27FC236}">
                <a16:creationId xmlns="" xmlns:a16="http://schemas.microsoft.com/office/drawing/2014/main" id="{33CFF317-1EA9-4544-94B6-1B85A18FD105}"/>
              </a:ext>
            </a:extLst>
          </p:cNvPr>
          <p:cNvSpPr txBox="1">
            <a:spLocks/>
          </p:cNvSpPr>
          <p:nvPr/>
        </p:nvSpPr>
        <p:spPr>
          <a:xfrm>
            <a:off x="2600475" y="726440"/>
            <a:ext cx="3630991" cy="4963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000" b="1" dirty="0" smtClean="0"/>
              <a:t>Деловая игра</a:t>
            </a:r>
            <a:endParaRPr lang="ru-RU" sz="30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428715" y="1536174"/>
            <a:ext cx="933718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+mj-lt"/>
              </a:rPr>
              <a:t>Длительность</a:t>
            </a:r>
            <a:r>
              <a:rPr lang="ru-RU" dirty="0">
                <a:latin typeface="+mj-lt"/>
              </a:rPr>
              <a:t> 2 часа</a:t>
            </a:r>
          </a:p>
          <a:p>
            <a:endParaRPr lang="ru-RU" b="1" dirty="0" smtClean="0">
              <a:latin typeface="+mj-lt"/>
            </a:endParaRPr>
          </a:p>
          <a:p>
            <a:r>
              <a:rPr lang="ru-RU" b="1" dirty="0" smtClean="0">
                <a:latin typeface="+mj-lt"/>
              </a:rPr>
              <a:t>Ведущий</a:t>
            </a:r>
            <a:r>
              <a:rPr lang="ru-RU" b="1" dirty="0">
                <a:latin typeface="+mj-lt"/>
              </a:rPr>
              <a:t>: </a:t>
            </a:r>
            <a:r>
              <a:rPr lang="ru-RU" dirty="0">
                <a:latin typeface="+mj-lt"/>
              </a:rPr>
              <a:t>опытный тренер по обучению управленческим и предпринимательским навыкам </a:t>
            </a:r>
          </a:p>
          <a:p>
            <a:r>
              <a:rPr lang="ru-RU" dirty="0">
                <a:latin typeface="+mj-lt"/>
              </a:rPr>
              <a:t>Формат: </a:t>
            </a:r>
            <a:r>
              <a:rPr lang="ru-RU" dirty="0" err="1">
                <a:latin typeface="+mj-lt"/>
              </a:rPr>
              <a:t>online</a:t>
            </a:r>
            <a:r>
              <a:rPr lang="ru-RU" dirty="0">
                <a:latin typeface="+mj-lt"/>
              </a:rPr>
              <a:t>, проходит на </a:t>
            </a:r>
            <a:r>
              <a:rPr lang="ru-RU" dirty="0" smtClean="0">
                <a:latin typeface="+mj-lt"/>
              </a:rPr>
              <a:t>платформе</a:t>
            </a:r>
          </a:p>
          <a:p>
            <a:endParaRPr lang="ru-RU" dirty="0">
              <a:latin typeface="+mj-lt"/>
            </a:endParaRPr>
          </a:p>
          <a:p>
            <a:r>
              <a:rPr lang="ru-RU" b="1" dirty="0" smtClean="0">
                <a:latin typeface="+mj-lt"/>
              </a:rPr>
              <a:t>Формат проведения:  </a:t>
            </a:r>
            <a:r>
              <a:rPr lang="ru-RU" dirty="0" smtClean="0">
                <a:latin typeface="+mj-lt"/>
              </a:rPr>
              <a:t>выполнение участниками заданий на платформе, отслеживание результатов в </a:t>
            </a:r>
            <a:r>
              <a:rPr lang="ru-RU" dirty="0" err="1" smtClean="0">
                <a:latin typeface="+mj-lt"/>
              </a:rPr>
              <a:t>online</a:t>
            </a:r>
            <a:r>
              <a:rPr lang="ru-RU" dirty="0" smtClean="0">
                <a:latin typeface="+mj-lt"/>
              </a:rPr>
              <a:t> режиме. Получение обратной связи от тренера </a:t>
            </a:r>
            <a:r>
              <a:rPr lang="ru-RU" dirty="0">
                <a:latin typeface="+mj-lt"/>
              </a:rPr>
              <a:t>о </a:t>
            </a:r>
            <a:r>
              <a:rPr lang="ru-RU" dirty="0" smtClean="0">
                <a:latin typeface="+mj-lt"/>
              </a:rPr>
              <a:t>выполнении заданий. Формирование рейтинга по итогам выполнения заданий.</a:t>
            </a:r>
            <a:endParaRPr lang="ru-RU" dirty="0">
              <a:latin typeface="+mj-lt"/>
            </a:endParaRPr>
          </a:p>
          <a:p>
            <a:endParaRPr lang="ru-RU" b="1" dirty="0" smtClean="0">
              <a:latin typeface="+mj-lt"/>
            </a:endParaRPr>
          </a:p>
          <a:p>
            <a:r>
              <a:rPr lang="ru-RU" b="1" dirty="0" smtClean="0">
                <a:latin typeface="+mj-lt"/>
              </a:rPr>
              <a:t>Задания</a:t>
            </a:r>
            <a:r>
              <a:rPr lang="ru-RU" b="1" dirty="0">
                <a:latin typeface="+mj-lt"/>
              </a:rPr>
              <a:t>: </a:t>
            </a:r>
            <a:r>
              <a:rPr lang="ru-RU" dirty="0">
                <a:latin typeface="+mj-lt"/>
              </a:rPr>
              <a:t>решения реальных кейсов из жизни предпринимателя</a:t>
            </a:r>
          </a:p>
          <a:p>
            <a:r>
              <a:rPr lang="ru-RU" sz="3000" dirty="0">
                <a:latin typeface="+mj-lt"/>
              </a:rPr>
              <a:t/>
            </a:r>
            <a:br>
              <a:rPr lang="ru-RU" sz="3000" dirty="0">
                <a:latin typeface="+mj-lt"/>
              </a:rPr>
            </a:br>
            <a:endParaRPr lang="ru-RU" sz="3000" dirty="0">
              <a:latin typeface="+mj-lt"/>
            </a:endParaRPr>
          </a:p>
        </p:txBody>
      </p:sp>
      <p:pic>
        <p:nvPicPr>
          <p:cNvPr id="2050" name="Picture 2" descr="https://lh5.googleusercontent.com/_JHU8TlvSOXNP_tdzYZJtV-wKgtazCl5N21Mvz_JHVrt8g5fdMl1zM_OB1LhlBcverBC_OIzoBNQcU5iARMir--_S2TtkxhoUZlOgF4uRncxJybW2Hp2P5OhqN_HGWwjENNxlQPRkh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732238" y="3947643"/>
            <a:ext cx="2323676" cy="2285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596850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1AE6787A-AA1B-44C8-A8E0-9CC621045B3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4613" cy="6858000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2D9A9F6C-B526-4355-990A-53BF1FCD1D02}"/>
              </a:ext>
            </a:extLst>
          </p:cNvPr>
          <p:cNvSpPr/>
          <p:nvPr/>
        </p:nvSpPr>
        <p:spPr>
          <a:xfrm flipV="1">
            <a:off x="2272939" y="-42333"/>
            <a:ext cx="209006" cy="1332412"/>
          </a:xfrm>
          <a:prstGeom prst="rect">
            <a:avLst/>
          </a:prstGeom>
          <a:solidFill>
            <a:srgbClr val="E74B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1">
            <a:extLst>
              <a:ext uri="{FF2B5EF4-FFF2-40B4-BE49-F238E27FC236}">
                <a16:creationId xmlns="" xmlns:a16="http://schemas.microsoft.com/office/drawing/2014/main" id="{33CFF317-1EA9-4544-94B6-1B85A18FD105}"/>
              </a:ext>
            </a:extLst>
          </p:cNvPr>
          <p:cNvSpPr txBox="1">
            <a:spLocks/>
          </p:cNvSpPr>
          <p:nvPr/>
        </p:nvSpPr>
        <p:spPr>
          <a:xfrm>
            <a:off x="2600475" y="726440"/>
            <a:ext cx="7127725" cy="4963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000" b="1" dirty="0" smtClean="0"/>
              <a:t>Определение победителей</a:t>
            </a:r>
            <a:endParaRPr lang="ru-RU" sz="3000" b="1" dirty="0">
              <a:latin typeface="Circe" panose="020B0502020203020203" pitchFamily="34" charset="-52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61018" y="1745856"/>
            <a:ext cx="9140896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+mj-lt"/>
              </a:rPr>
              <a:t>В течении </a:t>
            </a:r>
            <a:r>
              <a:rPr lang="ru-RU" dirty="0" smtClean="0">
                <a:latin typeface="+mj-lt"/>
              </a:rPr>
              <a:t>дня </a:t>
            </a:r>
            <a:r>
              <a:rPr lang="ru-RU" dirty="0">
                <a:latin typeface="+mj-lt"/>
              </a:rPr>
              <a:t>форума проводится тестирование </a:t>
            </a:r>
            <a:r>
              <a:rPr lang="ru-RU" dirty="0" smtClean="0">
                <a:latin typeface="+mj-lt"/>
              </a:rPr>
              <a:t>участников  </a:t>
            </a:r>
            <a:r>
              <a:rPr lang="ru-RU" dirty="0">
                <a:latin typeface="+mj-lt"/>
              </a:rPr>
              <a:t>по итогам выступлений спикеров (вопросы по темам</a:t>
            </a:r>
            <a:r>
              <a:rPr lang="ru-RU" dirty="0" smtClean="0">
                <a:latin typeface="+mj-lt"/>
              </a:rPr>
              <a:t>).</a:t>
            </a:r>
            <a:endParaRPr lang="ru-RU" dirty="0">
              <a:latin typeface="+mj-lt"/>
            </a:endParaRPr>
          </a:p>
          <a:p>
            <a:r>
              <a:rPr lang="ru-RU" dirty="0">
                <a:latin typeface="+mj-lt"/>
              </a:rPr>
              <a:t>Первая 10-ка, набравших наибольшее количество баллов объявляются победителями. </a:t>
            </a:r>
          </a:p>
          <a:p>
            <a:r>
              <a:rPr lang="ru-RU" dirty="0">
                <a:latin typeface="+mj-lt"/>
              </a:rPr>
              <a:t>В конкурсе участвуют только представители Московской области.</a:t>
            </a:r>
          </a:p>
          <a:p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/>
              <a:t/>
            </a:r>
            <a:br>
              <a:rPr lang="ru-RU" sz="1600" dirty="0"/>
            </a:br>
            <a:endParaRPr lang="ru-RU" dirty="0"/>
          </a:p>
        </p:txBody>
      </p:sp>
      <p:sp>
        <p:nvSpPr>
          <p:cNvPr id="8" name="Заголовок 1">
            <a:extLst>
              <a:ext uri="{FF2B5EF4-FFF2-40B4-BE49-F238E27FC236}">
                <a16:creationId xmlns="" xmlns:a16="http://schemas.microsoft.com/office/drawing/2014/main" id="{33CFF317-1EA9-4544-94B6-1B85A18FD105}"/>
              </a:ext>
            </a:extLst>
          </p:cNvPr>
          <p:cNvSpPr txBox="1">
            <a:spLocks/>
          </p:cNvSpPr>
          <p:nvPr/>
        </p:nvSpPr>
        <p:spPr>
          <a:xfrm>
            <a:off x="2600474" y="3487781"/>
            <a:ext cx="4663926" cy="7709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/>
              <a:t>Награждение победителей</a:t>
            </a:r>
            <a:endParaRPr lang="ru-RU" sz="3000" b="1" dirty="0"/>
          </a:p>
        </p:txBody>
      </p:sp>
      <p:pic>
        <p:nvPicPr>
          <p:cNvPr id="4098" name="Picture 2" descr="https://lh6.googleusercontent.com/wAnuQSFf2jt0z3Fe58rFeMehSMoySjdP5gr6V0odJEOexhEoZcccjxK5SdPXoWNfb_IC69aIryidzS_MClop9SBVGru0irFy-X_UK23-b8U3PpJ1kvplPs06Wc0TEOk4XjaYebNfwh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866408" y="3487781"/>
            <a:ext cx="2874962" cy="2874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661018" y="4238654"/>
            <a:ext cx="7552267" cy="16825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600"/>
              </a:spcAft>
            </a:pPr>
            <a:r>
              <a:rPr lang="ru-RU" dirty="0">
                <a:latin typeface="+mj-lt"/>
              </a:rPr>
              <a:t>Наиболее активные участники форума - 10 человек, получают: 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ru-RU" dirty="0">
                <a:latin typeface="+mj-lt"/>
              </a:rPr>
              <a:t>памятный подарок номиналом не менее 30 000 рублей;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ru-RU" dirty="0" smtClean="0">
                <a:latin typeface="+mj-lt"/>
              </a:rPr>
              <a:t>индивидуальную </a:t>
            </a:r>
            <a:r>
              <a:rPr lang="ru-RU" dirty="0">
                <a:latin typeface="+mj-lt"/>
              </a:rPr>
              <a:t>встречу с одним из спикеров не менее 1,5 часов</a:t>
            </a:r>
          </a:p>
          <a:p>
            <a:pPr marL="285750" indent="-285750" fontAlgn="base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ru-RU" dirty="0">
                <a:latin typeface="+mj-lt"/>
              </a:rPr>
              <a:t>благодарственную грамоту от Министерства инвестиций, промышленности и науки Московской </a:t>
            </a:r>
            <a:r>
              <a:rPr lang="ru-RU" dirty="0" smtClean="0">
                <a:latin typeface="+mj-lt"/>
              </a:rPr>
              <a:t>области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2D9A9F6C-B526-4355-990A-53BF1FCD1D02}"/>
              </a:ext>
            </a:extLst>
          </p:cNvPr>
          <p:cNvSpPr/>
          <p:nvPr/>
        </p:nvSpPr>
        <p:spPr>
          <a:xfrm flipH="1" flipV="1">
            <a:off x="2272938" y="3217333"/>
            <a:ext cx="209006" cy="995166"/>
          </a:xfrm>
          <a:prstGeom prst="rect">
            <a:avLst/>
          </a:prstGeom>
          <a:solidFill>
            <a:srgbClr val="E74B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323165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1AE6787A-AA1B-44C8-A8E0-9CC621045B3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4613" cy="6858000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2D9A9F6C-B526-4355-990A-53BF1FCD1D02}"/>
              </a:ext>
            </a:extLst>
          </p:cNvPr>
          <p:cNvSpPr/>
          <p:nvPr/>
        </p:nvSpPr>
        <p:spPr>
          <a:xfrm flipV="1">
            <a:off x="2272939" y="-16933"/>
            <a:ext cx="209006" cy="1332412"/>
          </a:xfrm>
          <a:prstGeom prst="rect">
            <a:avLst/>
          </a:prstGeom>
          <a:solidFill>
            <a:srgbClr val="E74B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1">
            <a:extLst>
              <a:ext uri="{FF2B5EF4-FFF2-40B4-BE49-F238E27FC236}">
                <a16:creationId xmlns="" xmlns:a16="http://schemas.microsoft.com/office/drawing/2014/main" id="{33CFF317-1EA9-4544-94B6-1B85A18FD105}"/>
              </a:ext>
            </a:extLst>
          </p:cNvPr>
          <p:cNvSpPr txBox="1">
            <a:spLocks/>
          </p:cNvSpPr>
          <p:nvPr/>
        </p:nvSpPr>
        <p:spPr>
          <a:xfrm>
            <a:off x="2600475" y="726440"/>
            <a:ext cx="8905725" cy="4963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000" dirty="0" smtClean="0">
                <a:latin typeface="Circe" panose="020B0502020203020203" pitchFamily="34" charset="-52"/>
              </a:rPr>
              <a:t>План информационных рассылок</a:t>
            </a:r>
            <a:endParaRPr lang="ru-RU" sz="3000" dirty="0">
              <a:latin typeface="Circe" panose="020B0502020203020203" pitchFamily="34" charset="-52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61018" y="1745856"/>
            <a:ext cx="914089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ru-RU" dirty="0">
                <a:latin typeface="+mj-lt"/>
              </a:rPr>
              <a:t>рассылка пресс-релизов по тематическим СМИ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ru-RU" dirty="0">
                <a:latin typeface="+mj-lt"/>
              </a:rPr>
              <a:t>реклама в социальных сетях (</a:t>
            </a:r>
            <a:r>
              <a:rPr lang="ru-RU" dirty="0" err="1">
                <a:latin typeface="+mj-lt"/>
              </a:rPr>
              <a:t>Facebook</a:t>
            </a:r>
            <a:r>
              <a:rPr lang="ru-RU" dirty="0">
                <a:latin typeface="+mj-lt"/>
              </a:rPr>
              <a:t>, </a:t>
            </a:r>
            <a:r>
              <a:rPr lang="ru-RU" dirty="0" err="1">
                <a:latin typeface="+mj-lt"/>
              </a:rPr>
              <a:t>Instagram</a:t>
            </a:r>
            <a:r>
              <a:rPr lang="ru-RU" dirty="0">
                <a:latin typeface="+mj-lt"/>
              </a:rPr>
              <a:t>)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ru-RU" dirty="0" smtClean="0">
                <a:latin typeface="+mj-lt"/>
              </a:rPr>
              <a:t>размещение </a:t>
            </a:r>
            <a:r>
              <a:rPr lang="ru-RU" dirty="0">
                <a:latin typeface="+mj-lt"/>
              </a:rPr>
              <a:t>информации в бизнес-группах, чатах, сообществах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ru-RU" dirty="0" smtClean="0">
                <a:latin typeface="+mj-lt"/>
              </a:rPr>
              <a:t>распространение </a:t>
            </a:r>
            <a:r>
              <a:rPr lang="ru-RU" dirty="0">
                <a:latin typeface="+mj-lt"/>
              </a:rPr>
              <a:t>e-</a:t>
            </a:r>
            <a:r>
              <a:rPr lang="ru-RU" dirty="0" err="1">
                <a:latin typeface="+mj-lt"/>
              </a:rPr>
              <a:t>mail</a:t>
            </a:r>
            <a:r>
              <a:rPr lang="ru-RU" dirty="0">
                <a:latin typeface="+mj-lt"/>
              </a:rPr>
              <a:t> </a:t>
            </a:r>
            <a:r>
              <a:rPr lang="ru-RU" dirty="0" smtClean="0">
                <a:latin typeface="+mj-lt"/>
              </a:rPr>
              <a:t>рассылок</a:t>
            </a:r>
            <a:endParaRPr lang="en-US" dirty="0" smtClean="0">
              <a:latin typeface="+mj-lt"/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ru-RU" dirty="0" smtClean="0">
                <a:latin typeface="+mj-lt"/>
              </a:rPr>
              <a:t>планируемый список СМИ для рассылок</a:t>
            </a:r>
            <a:endParaRPr lang="ru-RU" dirty="0">
              <a:latin typeface="+mj-lt"/>
            </a:endParaRPr>
          </a:p>
        </p:txBody>
      </p:sp>
      <p:pic>
        <p:nvPicPr>
          <p:cNvPr id="5122" name="Picture 2" descr="https://lh6.googleusercontent.com/Yeg1duGRB5fpJ7TLwj4mbo5u-XiaK5xcpzLxloItf97utduGeDn73lAKKjYaopa3rTQrJ8tc52TztcRryIi9ft_SNq8toZlf64sUOZIqmIeiBD5s2MJWVTDFW9vFOlGo2NCAIRVNs9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61018" y="3548865"/>
            <a:ext cx="2801054" cy="2192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lh4.googleusercontent.com/Qm5mYClpBw94KbwhivqBcnk0_B_tkwjTobypEw9_ZK9SNFVKbM6L3mOhMSctFeZe1K8Eh3lJMF3sYgytP9or4Hvo3RLHwHWYwY_f7gRsPXKtV6tXHMGAkUDfK4eCO4WGYVHewEviPK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28477" y="4465308"/>
            <a:ext cx="1787120" cy="1315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879174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1AE6787A-AA1B-44C8-A8E0-9CC621045B3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4613" cy="6858000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2D9A9F6C-B526-4355-990A-53BF1FCD1D02}"/>
              </a:ext>
            </a:extLst>
          </p:cNvPr>
          <p:cNvSpPr/>
          <p:nvPr/>
        </p:nvSpPr>
        <p:spPr>
          <a:xfrm flipV="1">
            <a:off x="2272939" y="-16933"/>
            <a:ext cx="209006" cy="1332412"/>
          </a:xfrm>
          <a:prstGeom prst="rect">
            <a:avLst/>
          </a:prstGeom>
          <a:solidFill>
            <a:srgbClr val="E74B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1">
            <a:extLst>
              <a:ext uri="{FF2B5EF4-FFF2-40B4-BE49-F238E27FC236}">
                <a16:creationId xmlns="" xmlns:a16="http://schemas.microsoft.com/office/drawing/2014/main" id="{33CFF317-1EA9-4544-94B6-1B85A18FD105}"/>
              </a:ext>
            </a:extLst>
          </p:cNvPr>
          <p:cNvSpPr txBox="1">
            <a:spLocks/>
          </p:cNvSpPr>
          <p:nvPr/>
        </p:nvSpPr>
        <p:spPr>
          <a:xfrm>
            <a:off x="2600475" y="726440"/>
            <a:ext cx="8905725" cy="4963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000" dirty="0" smtClean="0">
                <a:latin typeface="Circe" panose="020B0502020203020203" pitchFamily="34" charset="-52"/>
              </a:rPr>
              <a:t>Контактное лицо</a:t>
            </a:r>
            <a:endParaRPr lang="ru-RU" sz="3000" dirty="0">
              <a:latin typeface="Circe" panose="020B0502020203020203" pitchFamily="34" charset="-52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61018" y="1745856"/>
            <a:ext cx="91408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400" dirty="0" smtClean="0">
                <a:latin typeface="+mj-lt"/>
              </a:rPr>
              <a:t>Филаретова Светлана </a:t>
            </a:r>
          </a:p>
          <a:p>
            <a:pPr fontAlgn="base"/>
            <a:r>
              <a:rPr lang="ru-RU" sz="2400" dirty="0" smtClean="0">
                <a:latin typeface="+mj-lt"/>
              </a:rPr>
              <a:t>8 926 877 02 21</a:t>
            </a:r>
          </a:p>
          <a:p>
            <a:pPr fontAlgn="base"/>
            <a:r>
              <a:rPr lang="en-US" sz="2400" dirty="0" smtClean="0">
                <a:latin typeface="+mj-lt"/>
              </a:rPr>
              <a:t>filaretova@mail.ru</a:t>
            </a:r>
            <a:endParaRPr lang="ru-RU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697344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Изображение выглядит как фейерверк, звезда&#10;&#10;Автоматически созданное описание">
            <a:extLst>
              <a:ext uri="{FF2B5EF4-FFF2-40B4-BE49-F238E27FC236}">
                <a16:creationId xmlns="" xmlns:a16="http://schemas.microsoft.com/office/drawing/2014/main" id="{3478B5FB-4D39-49E3-9313-2D726590B1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>
            <a:off x="0" y="-736"/>
            <a:ext cx="12192000" cy="6858736"/>
          </a:xfrm>
          <a:prstGeom prst="rect">
            <a:avLst/>
          </a:prstGeom>
        </p:spPr>
      </p:pic>
      <p:sp>
        <p:nvSpPr>
          <p:cNvPr id="10" name="Заголовок 1">
            <a:extLst>
              <a:ext uri="{FF2B5EF4-FFF2-40B4-BE49-F238E27FC236}">
                <a16:creationId xmlns="" xmlns:a16="http://schemas.microsoft.com/office/drawing/2014/main" id="{31448C44-E1AE-433C-BD5D-24E8A0E33A7D}"/>
              </a:ext>
            </a:extLst>
          </p:cNvPr>
          <p:cNvSpPr txBox="1">
            <a:spLocks/>
          </p:cNvSpPr>
          <p:nvPr/>
        </p:nvSpPr>
        <p:spPr>
          <a:xfrm>
            <a:off x="2647889" y="698863"/>
            <a:ext cx="2603863" cy="4963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000" b="1" dirty="0" smtClean="0"/>
              <a:t>Цели форума</a:t>
            </a:r>
            <a:endParaRPr lang="ru-RU" sz="3000" b="1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2D9A9F6C-B526-4355-990A-53BF1FCD1D02}"/>
              </a:ext>
            </a:extLst>
          </p:cNvPr>
          <p:cNvSpPr/>
          <p:nvPr/>
        </p:nvSpPr>
        <p:spPr>
          <a:xfrm flipV="1">
            <a:off x="2272939" y="-16933"/>
            <a:ext cx="209006" cy="1332412"/>
          </a:xfrm>
          <a:prstGeom prst="rect">
            <a:avLst/>
          </a:prstGeom>
          <a:solidFill>
            <a:srgbClr val="E74B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354667" y="1730084"/>
            <a:ext cx="8983134" cy="44525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 fontAlgn="base">
              <a:buFont typeface="Arial" panose="020B0604020202020204" pitchFamily="34" charset="0"/>
              <a:buChar char="•"/>
            </a:pPr>
            <a:r>
              <a:rPr lang="ru-RU" dirty="0">
                <a:latin typeface="+mj-lt"/>
              </a:rPr>
              <a:t>Популяризация предпринимательской деятельности, распространение в обществе информации об историях успеха и достижениях регионального бизнеса</a:t>
            </a:r>
            <a:r>
              <a:rPr lang="ru-RU" dirty="0" smtClean="0">
                <a:latin typeface="+mj-lt"/>
              </a:rPr>
              <a:t>.</a:t>
            </a:r>
          </a:p>
          <a:p>
            <a:pPr marL="285750" indent="-285750" algn="just" fontAlgn="base">
              <a:buFont typeface="Arial" panose="020B0604020202020204" pitchFamily="34" charset="0"/>
              <a:buChar char="•"/>
            </a:pPr>
            <a:endParaRPr lang="ru-RU" dirty="0">
              <a:latin typeface="+mj-lt"/>
            </a:endParaRPr>
          </a:p>
          <a:p>
            <a:pPr marL="285750" indent="-285750" algn="just" fontAlgn="base">
              <a:buFont typeface="Arial" panose="020B0604020202020204" pitchFamily="34" charset="0"/>
              <a:buChar char="•"/>
            </a:pPr>
            <a:r>
              <a:rPr lang="ru-RU" dirty="0">
                <a:latin typeface="+mj-lt"/>
              </a:rPr>
              <a:t>Мотивация на создание собственного бизнеса и на развитие бизнеса, стимулирование роста предпринимательской активности</a:t>
            </a:r>
            <a:r>
              <a:rPr lang="ru-RU" dirty="0" smtClean="0">
                <a:latin typeface="+mj-lt"/>
              </a:rPr>
              <a:t>.</a:t>
            </a:r>
          </a:p>
          <a:p>
            <a:pPr marL="285750" indent="-285750" algn="just" fontAlgn="base">
              <a:buFont typeface="Arial" panose="020B0604020202020204" pitchFamily="34" charset="0"/>
              <a:buChar char="•"/>
            </a:pPr>
            <a:endParaRPr lang="ru-RU" dirty="0">
              <a:latin typeface="+mj-lt"/>
            </a:endParaRPr>
          </a:p>
          <a:p>
            <a:pPr marL="285750" indent="-285750" algn="just" fontAlgn="base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ru-RU" dirty="0">
                <a:latin typeface="+mj-lt"/>
              </a:rPr>
              <a:t>Информирование о действующих мерах поддержки бизнеса, реализуемых </a:t>
            </a:r>
            <a:r>
              <a:rPr lang="ru-RU" dirty="0" smtClean="0">
                <a:latin typeface="+mj-lt"/>
              </a:rPr>
              <a:t/>
            </a:r>
            <a:br>
              <a:rPr lang="ru-RU" dirty="0" smtClean="0">
                <a:latin typeface="+mj-lt"/>
              </a:rPr>
            </a:br>
            <a:r>
              <a:rPr lang="ru-RU" dirty="0" smtClean="0">
                <a:latin typeface="+mj-lt"/>
              </a:rPr>
              <a:t>на </a:t>
            </a:r>
            <a:r>
              <a:rPr lang="ru-RU" dirty="0">
                <a:latin typeface="+mj-lt"/>
              </a:rPr>
              <a:t>территории Московской области, о достижениях Московской области </a:t>
            </a:r>
            <a:r>
              <a:rPr lang="ru-RU" dirty="0" smtClean="0">
                <a:latin typeface="+mj-lt"/>
              </a:rPr>
              <a:t/>
            </a:r>
            <a:br>
              <a:rPr lang="ru-RU" dirty="0" smtClean="0">
                <a:latin typeface="+mj-lt"/>
              </a:rPr>
            </a:br>
            <a:r>
              <a:rPr lang="ru-RU" dirty="0" smtClean="0">
                <a:latin typeface="+mj-lt"/>
              </a:rPr>
              <a:t>и </a:t>
            </a:r>
            <a:r>
              <a:rPr lang="ru-RU" dirty="0">
                <a:latin typeface="+mj-lt"/>
              </a:rPr>
              <a:t>муниципальных образований Московской области в части поддержки и развития малого и среднего </a:t>
            </a:r>
            <a:r>
              <a:rPr lang="ru-RU" dirty="0" smtClean="0">
                <a:latin typeface="+mj-lt"/>
              </a:rPr>
              <a:t>предпринимательства.</a:t>
            </a:r>
            <a:endParaRPr lang="ru-RU" dirty="0">
              <a:latin typeface="+mj-lt"/>
            </a:endParaRPr>
          </a:p>
          <a:p>
            <a:pPr marL="285750" indent="-285750" algn="just" fontAlgn="base">
              <a:buFont typeface="Arial" panose="020B0604020202020204" pitchFamily="34" charset="0"/>
              <a:buChar char="•"/>
            </a:pPr>
            <a:r>
              <a:rPr lang="ru-RU" dirty="0">
                <a:latin typeface="+mj-lt"/>
              </a:rPr>
              <a:t>Популяризация региональных и федеральных проектов в рамках национального проекта «Малое и среднее предпринимательство и поддержка индивидуальной предпринимательской инициативы</a:t>
            </a:r>
            <a:r>
              <a:rPr lang="ru-RU" dirty="0" smtClean="0">
                <a:latin typeface="+mj-lt"/>
              </a:rPr>
              <a:t>».</a:t>
            </a:r>
          </a:p>
          <a:p>
            <a:pPr marL="285750" indent="-285750" algn="just" fontAlgn="base">
              <a:buFont typeface="Arial" panose="020B0604020202020204" pitchFamily="34" charset="0"/>
              <a:buChar char="•"/>
            </a:pPr>
            <a:endParaRPr lang="ru-RU" b="0" i="0" u="none" strike="noStrike" dirty="0">
              <a:effectLst/>
              <a:latin typeface="+mj-lt"/>
            </a:endParaRPr>
          </a:p>
          <a:p>
            <a:pPr marL="285750" indent="-285750" algn="just" fontAlgn="base">
              <a:buFont typeface="Arial" panose="020B0604020202020204" pitchFamily="34" charset="0"/>
              <a:buChar char="•"/>
            </a:pPr>
            <a:r>
              <a:rPr lang="ru-RU" dirty="0" smtClean="0">
                <a:latin typeface="+mj-lt"/>
              </a:rPr>
              <a:t>Чествование лучших предпринимателей региона.</a:t>
            </a:r>
            <a:endParaRPr lang="ru-RU" b="0" i="0" u="none" strike="noStrike" dirty="0"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238410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5BD85CB3-1E43-4E2E-BF04-4DB1BD7A8B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736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2D9A9F6C-B526-4355-990A-53BF1FCD1D02}"/>
              </a:ext>
            </a:extLst>
          </p:cNvPr>
          <p:cNvSpPr/>
          <p:nvPr/>
        </p:nvSpPr>
        <p:spPr>
          <a:xfrm flipV="1">
            <a:off x="2272939" y="0"/>
            <a:ext cx="209006" cy="1332412"/>
          </a:xfrm>
          <a:prstGeom prst="rect">
            <a:avLst/>
          </a:prstGeom>
          <a:solidFill>
            <a:srgbClr val="E74B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1">
            <a:extLst>
              <a:ext uri="{FF2B5EF4-FFF2-40B4-BE49-F238E27FC236}">
                <a16:creationId xmlns="" xmlns:a16="http://schemas.microsoft.com/office/drawing/2014/main" id="{31448C44-E1AE-433C-BD5D-24E8A0E33A7D}"/>
              </a:ext>
            </a:extLst>
          </p:cNvPr>
          <p:cNvSpPr txBox="1">
            <a:spLocks/>
          </p:cNvSpPr>
          <p:nvPr/>
        </p:nvSpPr>
        <p:spPr>
          <a:xfrm>
            <a:off x="2647889" y="698863"/>
            <a:ext cx="3515844" cy="4963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000" b="1" dirty="0" smtClean="0"/>
              <a:t>Логотип Форума</a:t>
            </a:r>
            <a:endParaRPr lang="ru-RU" sz="3000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2939" y="2031275"/>
            <a:ext cx="4634443" cy="1757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070286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1AE6787A-AA1B-44C8-A8E0-9CC621045B3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4613" cy="6858000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2D9A9F6C-B526-4355-990A-53BF1FCD1D02}"/>
              </a:ext>
            </a:extLst>
          </p:cNvPr>
          <p:cNvSpPr/>
          <p:nvPr/>
        </p:nvSpPr>
        <p:spPr>
          <a:xfrm flipV="1">
            <a:off x="2272939" y="-16933"/>
            <a:ext cx="209006" cy="1332412"/>
          </a:xfrm>
          <a:prstGeom prst="rect">
            <a:avLst/>
          </a:prstGeom>
          <a:solidFill>
            <a:srgbClr val="E74B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1">
            <a:extLst>
              <a:ext uri="{FF2B5EF4-FFF2-40B4-BE49-F238E27FC236}">
                <a16:creationId xmlns="" xmlns:a16="http://schemas.microsoft.com/office/drawing/2014/main" id="{33CFF317-1EA9-4544-94B6-1B85A18FD105}"/>
              </a:ext>
            </a:extLst>
          </p:cNvPr>
          <p:cNvSpPr txBox="1">
            <a:spLocks/>
          </p:cNvSpPr>
          <p:nvPr/>
        </p:nvSpPr>
        <p:spPr>
          <a:xfrm>
            <a:off x="2600475" y="726440"/>
            <a:ext cx="4579258" cy="4963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000" b="1" dirty="0" smtClean="0"/>
              <a:t>Формат мероприятия</a:t>
            </a:r>
            <a:endParaRPr lang="ru-RU" sz="30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94280" y="1422337"/>
            <a:ext cx="9108053" cy="5221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600"/>
              </a:spcAft>
            </a:pPr>
            <a:r>
              <a:rPr lang="ru-RU" sz="1400" dirty="0" smtClean="0">
                <a:latin typeface="+mj-lt"/>
              </a:rPr>
              <a:t>Мероприятие </a:t>
            </a:r>
            <a:r>
              <a:rPr lang="ru-RU" sz="1400" dirty="0">
                <a:latin typeface="+mj-lt"/>
              </a:rPr>
              <a:t>– предпринимательский форум </a:t>
            </a:r>
            <a:r>
              <a:rPr lang="ru-RU" sz="1400" b="1" dirty="0">
                <a:latin typeface="+mj-lt"/>
              </a:rPr>
              <a:t>в онлайн формате</a:t>
            </a:r>
            <a:r>
              <a:rPr lang="ru-RU" sz="1400" dirty="0">
                <a:latin typeface="+mj-lt"/>
              </a:rPr>
              <a:t>. </a:t>
            </a:r>
          </a:p>
          <a:p>
            <a:pPr algn="just">
              <a:spcAft>
                <a:spcPts val="1600"/>
              </a:spcAft>
            </a:pPr>
            <a:r>
              <a:rPr lang="ru-RU" sz="1400" b="1" u="sng" dirty="0" smtClean="0">
                <a:latin typeface="+mj-lt"/>
              </a:rPr>
              <a:t>Модули мероприятия:</a:t>
            </a:r>
          </a:p>
          <a:p>
            <a:pPr marL="285750" indent="-285750" algn="just" fontAlgn="base">
              <a:buFont typeface="Arial" panose="020B0604020202020204" pitchFamily="34" charset="0"/>
              <a:buChar char="•"/>
            </a:pPr>
            <a:r>
              <a:rPr lang="ru-RU" sz="1400" b="1" dirty="0" smtClean="0">
                <a:latin typeface="+mj-lt"/>
              </a:rPr>
              <a:t>пленарное заседание</a:t>
            </a:r>
            <a:endParaRPr lang="ru-RU" sz="1400" dirty="0">
              <a:latin typeface="+mj-lt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b="1" dirty="0" smtClean="0">
                <a:latin typeface="+mj-lt"/>
              </a:rPr>
              <a:t>8 </a:t>
            </a:r>
            <a:r>
              <a:rPr lang="ru-RU" sz="1400" b="1" dirty="0">
                <a:latin typeface="+mj-lt"/>
              </a:rPr>
              <a:t>дискуссионных </a:t>
            </a:r>
            <a:r>
              <a:rPr lang="ru-RU" sz="1400" b="1" dirty="0" smtClean="0">
                <a:latin typeface="+mj-lt"/>
              </a:rPr>
              <a:t>площадок </a:t>
            </a:r>
            <a:r>
              <a:rPr lang="ru-RU" sz="1400" dirty="0">
                <a:latin typeface="+mj-lt"/>
              </a:rPr>
              <a:t>по темам: </a:t>
            </a:r>
          </a:p>
          <a:p>
            <a:pPr marL="285750" indent="-285750" algn="just">
              <a:buFontTx/>
              <a:buChar char="-"/>
            </a:pPr>
            <a:r>
              <a:rPr lang="ru-RU" sz="1400" dirty="0">
                <a:latin typeface="+mj-lt"/>
              </a:rPr>
              <a:t>м</a:t>
            </a:r>
            <a:r>
              <a:rPr lang="ru-RU" sz="1400" dirty="0" smtClean="0">
                <a:latin typeface="+mj-lt"/>
              </a:rPr>
              <a:t>аркетинг </a:t>
            </a:r>
            <a:r>
              <a:rPr lang="ru-RU" sz="1400" dirty="0">
                <a:latin typeface="+mj-lt"/>
              </a:rPr>
              <a:t>и продажи в </a:t>
            </a:r>
            <a:r>
              <a:rPr lang="ru-RU" sz="1400" dirty="0" err="1" smtClean="0">
                <a:latin typeface="+mj-lt"/>
              </a:rPr>
              <a:t>online</a:t>
            </a:r>
            <a:r>
              <a:rPr lang="en-US" sz="1400" dirty="0">
                <a:latin typeface="+mj-lt"/>
              </a:rPr>
              <a:t> </a:t>
            </a:r>
            <a:r>
              <a:rPr lang="en-US" sz="1400" dirty="0" smtClean="0">
                <a:latin typeface="+mj-lt"/>
              </a:rPr>
              <a:t>   </a:t>
            </a:r>
            <a:r>
              <a:rPr lang="ru-RU" sz="1400" dirty="0" smtClean="0">
                <a:latin typeface="+mj-lt"/>
              </a:rPr>
              <a:t>                                                                         - </a:t>
            </a:r>
            <a:r>
              <a:rPr lang="en-US" sz="1400" dirty="0">
                <a:latin typeface="+mj-lt"/>
              </a:rPr>
              <a:t> </a:t>
            </a:r>
            <a:r>
              <a:rPr lang="ru-RU" sz="1400" dirty="0" smtClean="0">
                <a:latin typeface="+mj-lt"/>
              </a:rPr>
              <a:t>перспективы </a:t>
            </a:r>
            <a:r>
              <a:rPr lang="ru-RU" sz="1400" dirty="0">
                <a:latin typeface="+mj-lt"/>
              </a:rPr>
              <a:t>бизнеса после </a:t>
            </a:r>
            <a:r>
              <a:rPr lang="ru-RU" sz="1400" dirty="0" err="1" smtClean="0">
                <a:latin typeface="+mj-lt"/>
              </a:rPr>
              <a:t>Ковид</a:t>
            </a:r>
            <a:endParaRPr lang="ru-RU" sz="1400" dirty="0" smtClean="0">
              <a:latin typeface="+mj-lt"/>
            </a:endParaRPr>
          </a:p>
          <a:p>
            <a:pPr marL="285750" indent="-285750" algn="just">
              <a:buFontTx/>
              <a:buChar char="-"/>
            </a:pPr>
            <a:r>
              <a:rPr lang="ru-RU" sz="1400" dirty="0" smtClean="0">
                <a:latin typeface="+mj-lt"/>
              </a:rPr>
              <a:t>предпринимательское </a:t>
            </a:r>
            <a:r>
              <a:rPr lang="ru-RU" sz="1400" dirty="0">
                <a:latin typeface="+mj-lt"/>
              </a:rPr>
              <a:t>мышление и ключевые навыки </a:t>
            </a:r>
            <a:r>
              <a:rPr lang="ru-RU" sz="1400" dirty="0" smtClean="0">
                <a:latin typeface="+mj-lt"/>
              </a:rPr>
              <a:t>2020</a:t>
            </a:r>
            <a:r>
              <a:rPr lang="en-US" sz="1400" dirty="0">
                <a:latin typeface="+mj-lt"/>
              </a:rPr>
              <a:t> </a:t>
            </a:r>
            <a:r>
              <a:rPr lang="en-US" sz="1400" dirty="0" smtClean="0">
                <a:latin typeface="+mj-lt"/>
              </a:rPr>
              <a:t>    </a:t>
            </a:r>
            <a:r>
              <a:rPr lang="ru-RU" sz="1400" dirty="0" smtClean="0">
                <a:latin typeface="+mj-lt"/>
              </a:rPr>
              <a:t>                - </a:t>
            </a:r>
            <a:r>
              <a:rPr lang="en-US" sz="1400" dirty="0" smtClean="0">
                <a:latin typeface="+mj-lt"/>
              </a:rPr>
              <a:t> </a:t>
            </a:r>
            <a:r>
              <a:rPr lang="ru-RU" sz="1400" dirty="0" smtClean="0">
                <a:latin typeface="+mj-lt"/>
              </a:rPr>
              <a:t>спорт </a:t>
            </a:r>
            <a:r>
              <a:rPr lang="ru-RU" sz="1400" dirty="0">
                <a:latin typeface="+mj-lt"/>
              </a:rPr>
              <a:t>и </a:t>
            </a:r>
            <a:r>
              <a:rPr lang="ru-RU" sz="1400" dirty="0" smtClean="0">
                <a:latin typeface="+mj-lt"/>
              </a:rPr>
              <a:t>бизнес </a:t>
            </a:r>
          </a:p>
          <a:p>
            <a:pPr marL="285750" indent="-285750" algn="just">
              <a:buFontTx/>
              <a:buChar char="-"/>
            </a:pPr>
            <a:r>
              <a:rPr lang="ru-RU" sz="1400" dirty="0" smtClean="0">
                <a:latin typeface="+mj-lt"/>
              </a:rPr>
              <a:t>женское предпринимательство                                                                          -  </a:t>
            </a:r>
            <a:r>
              <a:rPr lang="en-US" sz="1400" dirty="0" smtClean="0">
                <a:latin typeface="+mj-lt"/>
              </a:rPr>
              <a:t>f</a:t>
            </a:r>
            <a:r>
              <a:rPr lang="ru-RU" sz="1400" dirty="0" err="1" smtClean="0">
                <a:latin typeface="+mj-lt"/>
              </a:rPr>
              <a:t>ashion</a:t>
            </a:r>
            <a:r>
              <a:rPr lang="ru-RU" sz="1400" dirty="0" smtClean="0">
                <a:latin typeface="+mj-lt"/>
              </a:rPr>
              <a:t>-бизнес</a:t>
            </a:r>
          </a:p>
          <a:p>
            <a:pPr marL="285750" indent="-285750" algn="just">
              <a:buFontTx/>
              <a:buChar char="-"/>
            </a:pPr>
            <a:r>
              <a:rPr lang="ru-RU" sz="1400" dirty="0" smtClean="0">
                <a:latin typeface="+mj-lt"/>
              </a:rPr>
              <a:t>молодежное предпринимательство</a:t>
            </a:r>
            <a:r>
              <a:rPr lang="en-US" sz="1400" dirty="0">
                <a:latin typeface="+mj-lt"/>
              </a:rPr>
              <a:t> </a:t>
            </a:r>
            <a:r>
              <a:rPr lang="en-US" sz="1400" dirty="0" smtClean="0">
                <a:latin typeface="+mj-lt"/>
              </a:rPr>
              <a:t>    </a:t>
            </a:r>
            <a:r>
              <a:rPr lang="ru-RU" sz="1400" dirty="0" smtClean="0">
                <a:latin typeface="+mj-lt"/>
              </a:rPr>
              <a:t>                                                             - тренды </a:t>
            </a:r>
            <a:r>
              <a:rPr lang="ru-RU" sz="1400" dirty="0">
                <a:latin typeface="+mj-lt"/>
              </a:rPr>
              <a:t>и тенденции </a:t>
            </a:r>
            <a:r>
              <a:rPr lang="ru-RU" sz="1400" dirty="0" smtClean="0">
                <a:latin typeface="+mj-lt"/>
              </a:rPr>
              <a:t>бизнеса </a:t>
            </a:r>
            <a:endParaRPr lang="ru-RU" sz="1400" dirty="0">
              <a:latin typeface="+mj-lt"/>
            </a:endParaRPr>
          </a:p>
          <a:p>
            <a:pPr marL="285750" indent="-285750" algn="just" fontAlgn="base">
              <a:buFont typeface="Arial" panose="020B0604020202020204" pitchFamily="34" charset="0"/>
              <a:buChar char="•"/>
            </a:pPr>
            <a:r>
              <a:rPr lang="ru-RU" sz="1400" b="1" dirty="0" smtClean="0">
                <a:latin typeface="+mj-lt"/>
              </a:rPr>
              <a:t>деловая </a:t>
            </a:r>
            <a:r>
              <a:rPr lang="ru-RU" sz="1400" b="1" dirty="0">
                <a:latin typeface="+mj-lt"/>
              </a:rPr>
              <a:t>игра</a:t>
            </a:r>
            <a:r>
              <a:rPr lang="ru-RU" sz="1400" dirty="0">
                <a:latin typeface="+mj-lt"/>
              </a:rPr>
              <a:t>, длительностью не менее 2 </a:t>
            </a:r>
            <a:r>
              <a:rPr lang="ru-RU" sz="1400" dirty="0" smtClean="0">
                <a:latin typeface="+mj-lt"/>
              </a:rPr>
              <a:t>часов</a:t>
            </a:r>
            <a:endParaRPr lang="ru-RU" sz="1400" dirty="0">
              <a:latin typeface="+mj-lt"/>
            </a:endParaRPr>
          </a:p>
          <a:p>
            <a:pPr marL="285750" indent="-285750" algn="just" fontAlgn="base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ru-RU" sz="1400" b="1" dirty="0" smtClean="0">
                <a:latin typeface="+mj-lt"/>
              </a:rPr>
              <a:t>индивидуальные тренинг</a:t>
            </a:r>
            <a:r>
              <a:rPr lang="ru-RU" sz="1400" b="1" dirty="0">
                <a:latin typeface="+mj-lt"/>
              </a:rPr>
              <a:t>и</a:t>
            </a:r>
            <a:r>
              <a:rPr lang="ru-RU" sz="1400" dirty="0" smtClean="0">
                <a:latin typeface="+mj-lt"/>
              </a:rPr>
              <a:t> </a:t>
            </a:r>
            <a:r>
              <a:rPr lang="ru-RU" sz="1400" dirty="0">
                <a:latin typeface="+mj-lt"/>
              </a:rPr>
              <a:t>для наиболее активных участников, по итогам </a:t>
            </a:r>
            <a:r>
              <a:rPr lang="ru-RU" sz="1400" dirty="0" smtClean="0">
                <a:latin typeface="+mj-lt"/>
              </a:rPr>
              <a:t>конкурса</a:t>
            </a:r>
          </a:p>
          <a:p>
            <a:pPr marL="0" lvl="1" algn="just"/>
            <a:r>
              <a:rPr lang="ru-RU" sz="1400" b="1" u="sng" dirty="0" smtClean="0">
                <a:latin typeface="+mj-lt"/>
              </a:rPr>
              <a:t>Ключевые спикеры форума:</a:t>
            </a:r>
          </a:p>
          <a:p>
            <a:pPr marL="285750" lvl="1" indent="-285750" algn="just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+mj-lt"/>
              </a:rPr>
              <a:t>Александр </a:t>
            </a:r>
            <a:r>
              <a:rPr lang="ru-RU" sz="1400" dirty="0">
                <a:latin typeface="+mj-lt"/>
              </a:rPr>
              <a:t>Кравцов, президент группы компаний «</a:t>
            </a:r>
            <a:r>
              <a:rPr lang="ru-RU" sz="1400" dirty="0" err="1">
                <a:latin typeface="+mj-lt"/>
              </a:rPr>
              <a:t>Руян</a:t>
            </a:r>
            <a:r>
              <a:rPr lang="ru-RU" sz="1400" dirty="0">
                <a:latin typeface="+mj-lt"/>
              </a:rPr>
              <a:t>», создатель и владелец бренда «Экспедиция</a:t>
            </a:r>
            <a:r>
              <a:rPr lang="ru-RU" sz="1400" dirty="0" smtClean="0">
                <a:latin typeface="+mj-lt"/>
              </a:rPr>
              <a:t>»</a:t>
            </a:r>
            <a:endParaRPr lang="ru-RU" sz="1400" dirty="0">
              <a:latin typeface="+mj-lt"/>
            </a:endParaRPr>
          </a:p>
          <a:p>
            <a:pPr marL="285750" lvl="1" indent="-285750" algn="just" fontAlgn="base">
              <a:buFont typeface="Arial" panose="020B0604020202020204" pitchFamily="34" charset="0"/>
              <a:buChar char="•"/>
            </a:pPr>
            <a:r>
              <a:rPr lang="ru-RU" sz="1400" dirty="0">
                <a:latin typeface="+mj-lt"/>
              </a:rPr>
              <a:t>Василий </a:t>
            </a:r>
            <a:r>
              <a:rPr lang="ru-RU" sz="1400" dirty="0" err="1">
                <a:latin typeface="+mj-lt"/>
              </a:rPr>
              <a:t>Рыжонков</a:t>
            </a:r>
            <a:r>
              <a:rPr lang="ru-RU" sz="1400" dirty="0">
                <a:latin typeface="+mj-lt"/>
              </a:rPr>
              <a:t>, генеральный директор «</a:t>
            </a:r>
            <a:r>
              <a:rPr lang="ru-RU" sz="1400" dirty="0" err="1">
                <a:latin typeface="+mj-lt"/>
              </a:rPr>
              <a:t>ARena</a:t>
            </a:r>
            <a:r>
              <a:rPr lang="ru-RU" sz="1400" dirty="0">
                <a:latin typeface="+mj-lt"/>
              </a:rPr>
              <a:t> </a:t>
            </a:r>
            <a:r>
              <a:rPr lang="ru-RU" sz="1400" dirty="0" err="1">
                <a:latin typeface="+mj-lt"/>
              </a:rPr>
              <a:t>Spaсe</a:t>
            </a:r>
            <a:r>
              <a:rPr lang="ru-RU" sz="1400" dirty="0">
                <a:latin typeface="+mj-lt"/>
              </a:rPr>
              <a:t>», «VR </a:t>
            </a:r>
            <a:r>
              <a:rPr lang="ru-RU" sz="1400" dirty="0" err="1">
                <a:latin typeface="+mj-lt"/>
              </a:rPr>
              <a:t>Academy</a:t>
            </a:r>
            <a:r>
              <a:rPr lang="ru-RU" sz="1400" dirty="0">
                <a:latin typeface="+mj-lt"/>
              </a:rPr>
              <a:t>”, </a:t>
            </a:r>
            <a:r>
              <a:rPr lang="ru-RU" sz="1400" dirty="0" smtClean="0">
                <a:latin typeface="+mj-lt"/>
              </a:rPr>
              <a:t>руководил </a:t>
            </a:r>
            <a:r>
              <a:rPr lang="ru-RU" sz="1400" dirty="0">
                <a:latin typeface="+mj-lt"/>
              </a:rPr>
              <a:t>Центром мобильных технологий Фонда «Сколково</a:t>
            </a:r>
            <a:r>
              <a:rPr lang="ru-RU" sz="1400" dirty="0" smtClean="0">
                <a:latin typeface="+mj-lt"/>
              </a:rPr>
              <a:t>»</a:t>
            </a:r>
            <a:endParaRPr lang="ru-RU" sz="1400" dirty="0">
              <a:latin typeface="+mj-lt"/>
            </a:endParaRPr>
          </a:p>
          <a:p>
            <a:pPr marL="285750" lvl="1" indent="-285750" algn="just" fontAlgn="base">
              <a:buFont typeface="Arial" panose="020B0604020202020204" pitchFamily="34" charset="0"/>
              <a:buChar char="•"/>
            </a:pPr>
            <a:r>
              <a:rPr lang="ru-RU" sz="1400" dirty="0">
                <a:latin typeface="+mj-lt"/>
              </a:rPr>
              <a:t>Илья Балахнин, эксперт по разработке стратегий, управляющий партнёр </a:t>
            </a:r>
            <a:r>
              <a:rPr lang="ru-RU" sz="1400" dirty="0" err="1">
                <a:latin typeface="+mj-lt"/>
              </a:rPr>
              <a:t>Paper</a:t>
            </a:r>
            <a:r>
              <a:rPr lang="ru-RU" sz="1400" dirty="0">
                <a:latin typeface="+mj-lt"/>
              </a:rPr>
              <a:t> </a:t>
            </a:r>
            <a:r>
              <a:rPr lang="ru-RU" sz="1400" dirty="0" err="1">
                <a:latin typeface="+mj-lt"/>
              </a:rPr>
              <a:t>Plane</a:t>
            </a:r>
            <a:r>
              <a:rPr lang="ru-RU" sz="1400" dirty="0">
                <a:latin typeface="+mj-lt"/>
              </a:rPr>
              <a:t> </a:t>
            </a:r>
            <a:r>
              <a:rPr lang="ru-RU" sz="1400" dirty="0" err="1">
                <a:latin typeface="+mj-lt"/>
              </a:rPr>
              <a:t>Agency</a:t>
            </a:r>
            <a:r>
              <a:rPr lang="ru-RU" sz="1400" dirty="0">
                <a:latin typeface="+mj-lt"/>
              </a:rPr>
              <a:t>, автор книг «Маршрут построен» и «Формула прибыли</a:t>
            </a:r>
            <a:r>
              <a:rPr lang="ru-RU" sz="1400" dirty="0" smtClean="0">
                <a:latin typeface="+mj-lt"/>
              </a:rPr>
              <a:t>»</a:t>
            </a:r>
            <a:endParaRPr lang="ru-RU" sz="1400" dirty="0">
              <a:latin typeface="+mj-lt"/>
            </a:endParaRPr>
          </a:p>
          <a:p>
            <a:pPr marL="285750" lvl="1" indent="-285750" algn="just" fontAlgn="base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+mj-lt"/>
              </a:rPr>
              <a:t>Роман </a:t>
            </a:r>
            <a:r>
              <a:rPr lang="ru-RU" sz="1400" dirty="0">
                <a:latin typeface="+mj-lt"/>
              </a:rPr>
              <a:t>Масленников, автор книги «Взрывной PR</a:t>
            </a:r>
            <a:r>
              <a:rPr lang="ru-RU" sz="1400" dirty="0" smtClean="0">
                <a:latin typeface="+mj-lt"/>
              </a:rPr>
              <a:t>»</a:t>
            </a:r>
            <a:endParaRPr lang="ru-RU" sz="1400" dirty="0">
              <a:latin typeface="+mj-lt"/>
            </a:endParaRPr>
          </a:p>
          <a:p>
            <a:pPr marL="285750" indent="-285750" algn="just" fontAlgn="base">
              <a:spcAft>
                <a:spcPts val="1600"/>
              </a:spcAft>
              <a:buFont typeface="Arial" panose="020B0604020202020204" pitchFamily="34" charset="0"/>
              <a:buChar char="•"/>
            </a:pPr>
            <a:endParaRPr lang="ru-RU" sz="1400" dirty="0" smtClean="0">
              <a:solidFill>
                <a:srgbClr val="666666"/>
              </a:solidFill>
              <a:latin typeface="+mj-lt"/>
            </a:endParaRPr>
          </a:p>
          <a:p>
            <a:pPr algn="just" fontAlgn="base">
              <a:spcAft>
                <a:spcPts val="1600"/>
              </a:spcAft>
            </a:pPr>
            <a:r>
              <a:rPr lang="ru-RU" sz="1400" dirty="0">
                <a:latin typeface="+mj-lt"/>
              </a:rPr>
              <a:t/>
            </a:r>
            <a:br>
              <a:rPr lang="ru-RU" sz="1400" dirty="0">
                <a:latin typeface="+mj-lt"/>
              </a:rPr>
            </a:br>
            <a:endParaRPr lang="ru-RU" sz="1400" dirty="0">
              <a:latin typeface="+mj-lt"/>
            </a:endParaRPr>
          </a:p>
        </p:txBody>
      </p:sp>
      <p:pic>
        <p:nvPicPr>
          <p:cNvPr id="1028" name="Picture 4" descr="https://lh3.googleusercontent.com/dQVbYtlSxpChL2r3vWrasDljFIW_D0cavfCOWFtItB2v95-BNKkYxbfcLzmw61Kjg6niglF_R4oTYp85EcVP0iABMLqbjQUVim0YGHdGkPtwl4pdsWRoIAxubuLFo_ek0viBfLlVLr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121090" y="4564835"/>
            <a:ext cx="19812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lh5.googleusercontent.com/UkxmQoohzun-CcuqCxb0_DrFwuFD9VdsWHOrLOVsR1HtaYadyGWIPshBiawOf1fwK31F56w3a96QqPLX3LN2JsTIBVT_C3phxpyFcjRKA60ZpCUAbWTyyQEZ81UadnEMgisLjrUgEeI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801795" y="5555435"/>
            <a:ext cx="1760083" cy="1173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264558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1AE6787A-AA1B-44C8-A8E0-9CC621045B3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43543" y="0"/>
            <a:ext cx="12194613" cy="6858000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2D9A9F6C-B526-4355-990A-53BF1FCD1D02}"/>
              </a:ext>
            </a:extLst>
          </p:cNvPr>
          <p:cNvSpPr/>
          <p:nvPr/>
        </p:nvSpPr>
        <p:spPr>
          <a:xfrm flipV="1">
            <a:off x="2272939" y="-16933"/>
            <a:ext cx="209006" cy="1332412"/>
          </a:xfrm>
          <a:prstGeom prst="rect">
            <a:avLst/>
          </a:prstGeom>
          <a:solidFill>
            <a:srgbClr val="E74B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1">
            <a:extLst>
              <a:ext uri="{FF2B5EF4-FFF2-40B4-BE49-F238E27FC236}">
                <a16:creationId xmlns="" xmlns:a16="http://schemas.microsoft.com/office/drawing/2014/main" id="{33CFF317-1EA9-4544-94B6-1B85A18FD105}"/>
              </a:ext>
            </a:extLst>
          </p:cNvPr>
          <p:cNvSpPr txBox="1">
            <a:spLocks/>
          </p:cNvSpPr>
          <p:nvPr/>
        </p:nvSpPr>
        <p:spPr>
          <a:xfrm>
            <a:off x="2600475" y="726440"/>
            <a:ext cx="3630991" cy="4963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/>
              <a:t>Программа форума</a:t>
            </a:r>
            <a:endParaRPr lang="ru-RU" sz="3000" b="1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096668091"/>
              </p:ext>
            </p:extLst>
          </p:nvPr>
        </p:nvGraphicFramePr>
        <p:xfrm>
          <a:off x="1706880" y="1471750"/>
          <a:ext cx="9814560" cy="4990012"/>
        </p:xfrm>
        <a:graphic>
          <a:graphicData uri="http://schemas.openxmlformats.org/drawingml/2006/table">
            <a:tbl>
              <a:tblPr/>
              <a:tblGrid>
                <a:gridCol w="1019893"/>
                <a:gridCol w="3492242"/>
                <a:gridCol w="1131010"/>
                <a:gridCol w="4171415"/>
              </a:tblGrid>
              <a:tr h="833916">
                <a:tc gridSpan="4"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9:00 - 10:00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Пленарное заседание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«Развитие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бизнеса на территории Московской области, поддержка бизнеса в условиях угрозы распространения новой коронавирусной инфекции, поддержка бизнеса на региональном и муниципальном уровне, деятельность федеральных и региональных институтов, способствующих развитию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бизнеса»</a:t>
                      </a:r>
                      <a:endParaRPr lang="ru-RU" sz="1400" dirty="0">
                        <a:effectLst/>
                        <a:latin typeface="+mn-lt"/>
                      </a:endParaRPr>
                    </a:p>
                  </a:txBody>
                  <a:tcPr marL="60773" marR="60773" marT="60773" marB="60773">
                    <a:lnL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</a:endParaRPr>
                    </a:p>
                  </a:txBody>
                  <a:tcPr marL="60773" marR="60773" marT="60773" marB="60773">
                    <a:lnL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94">
                <a:tc gridSpan="4"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i="0" u="none" strike="noStrike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10:00-16:00 </a:t>
                      </a:r>
                      <a:r>
                        <a:rPr lang="ru-RU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Дискуссионные площадки</a:t>
                      </a:r>
                      <a:endParaRPr lang="ru-RU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773" marR="60773" marT="60773" marB="60773">
                    <a:lnL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</a:endParaRPr>
                    </a:p>
                  </a:txBody>
                  <a:tcPr marL="60773" marR="60773" marT="60773" marB="60773">
                    <a:lnL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0773" marR="60773" marT="60773" marB="60773">
                    <a:lnL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94">
                <a:tc gridSpan="2"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Сцена №1</a:t>
                      </a:r>
                    </a:p>
                  </a:txBody>
                  <a:tcPr marL="60773" marR="60773" marT="60773" marB="60773">
                    <a:lnL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400" b="1" i="0" u="none" strike="noStrike" dirty="0" smtClean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773" marR="60773" marT="60773" marB="60773">
                    <a:lnL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i="0" u="none" strike="noStrike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Сцена №</a:t>
                      </a:r>
                      <a:r>
                        <a:rPr lang="ru-RU" sz="1400" b="1" i="0" u="none" strike="noStrike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60773" marR="60773" marT="60773" marB="60773">
                    <a:lnL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C00000"/>
                        </a:solidFill>
                        <a:effectLst/>
                      </a:endParaRPr>
                    </a:p>
                  </a:txBody>
                  <a:tcPr marL="60773" marR="60773" marT="60773" marB="60773">
                    <a:lnL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0305">
                <a:tc>
                  <a:txBody>
                    <a:bodyPr/>
                    <a:lstStyle/>
                    <a:p>
                      <a:pPr rtl="0"/>
                      <a:r>
                        <a:rPr lang="ru-RU" sz="1400" b="1" i="0" u="none" strike="noStrike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10:00-11:30</a:t>
                      </a:r>
                      <a:endParaRPr lang="ru-RU" sz="1400" b="1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773" marR="60773" marT="60773" marB="60773">
                    <a:lnL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Дискуссионная площадка 1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«Маркетинг и продажи в </a:t>
                      </a:r>
                      <a:r>
                        <a:rPr lang="en-US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online</a:t>
                      </a:r>
                      <a:r>
                        <a:rPr lang="ru-RU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»</a:t>
                      </a:r>
                    </a:p>
                  </a:txBody>
                  <a:tcPr marL="60773" marR="60773" marT="60773" marB="60773">
                    <a:lnL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i="0" u="none" strike="noStrike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10:00-11:30</a:t>
                      </a:r>
                    </a:p>
                  </a:txBody>
                  <a:tcPr marL="60773" marR="60773" marT="60773" marB="60773">
                    <a:lnL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Дискуссионная площадка 2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«Тренды и тенденции бизнеса»</a:t>
                      </a:r>
                    </a:p>
                  </a:txBody>
                  <a:tcPr marL="60773" marR="60773" marT="60773" marB="60773">
                    <a:lnL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8405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i="0" u="none" strike="noStrike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11:30-13:00</a:t>
                      </a:r>
                      <a:endParaRPr lang="ru-RU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773" marR="60773" marT="60773" marB="60773">
                    <a:lnL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Дискуссионная площадка 3</a:t>
                      </a:r>
                    </a:p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«Предпринимательское мышление и ключевые навыки 2020 года»</a:t>
                      </a:r>
                    </a:p>
                  </a:txBody>
                  <a:tcPr marL="60773" marR="60773" marT="60773" marB="60773">
                    <a:lnL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i="0" u="none" strike="noStrike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11:30-13:00</a:t>
                      </a:r>
                      <a:endParaRPr lang="ru-RU" sz="1400" b="1" i="0" u="none" strike="noStrike" kern="1200" dirty="0">
                        <a:solidFill>
                          <a:srgbClr val="C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773" marR="60773" marT="60773" marB="60773">
                    <a:lnL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Дискуссионная площадка 4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«Спорт и бизнес»</a:t>
                      </a:r>
                      <a:endParaRPr lang="ru-RU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773" marR="60773" marT="60773" marB="60773">
                    <a:lnL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0305">
                <a:tc>
                  <a:txBody>
                    <a:bodyPr/>
                    <a:lstStyle/>
                    <a:p>
                      <a:pPr marL="0" algn="l" defTabSz="91440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13:00-14:30</a:t>
                      </a:r>
                      <a:endParaRPr lang="ru-RU" sz="1400" b="1" i="0" u="none" strike="noStrike" kern="1200" dirty="0">
                        <a:solidFill>
                          <a:srgbClr val="C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773" marR="60773" marT="60773" marB="60773">
                    <a:lnL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Дискуссионная площадка 5</a:t>
                      </a:r>
                    </a:p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</a:t>
                      </a:r>
                      <a:r>
                        <a:rPr lang="en-US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Fashion-</a:t>
                      </a:r>
                      <a:r>
                        <a:rPr lang="ru-RU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бизнес в Подмосковье»</a:t>
                      </a:r>
                    </a:p>
                  </a:txBody>
                  <a:tcPr marL="60773" marR="60773" marT="60773" marB="60773">
                    <a:lnL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13:00-14:30</a:t>
                      </a:r>
                      <a:endParaRPr lang="ru-RU" sz="1400" b="1" i="0" u="none" strike="noStrike" kern="1200" dirty="0">
                        <a:solidFill>
                          <a:srgbClr val="C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773" marR="60773" marT="60773" marB="60773">
                    <a:lnL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Дискуссионная площадка 6 </a:t>
                      </a:r>
                    </a:p>
                    <a:p>
                      <a:pPr marL="0" algn="l" defTabSz="91440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«Женское предпринимательство»</a:t>
                      </a:r>
                      <a:endParaRPr lang="ru-RU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773" marR="60773" marT="60773" marB="60773">
                    <a:lnL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0305">
                <a:tc>
                  <a:txBody>
                    <a:bodyPr/>
                    <a:lstStyle/>
                    <a:p>
                      <a:pPr marL="0" algn="l" defTabSz="91440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i="0" u="none" strike="noStrike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14:30-16:00</a:t>
                      </a:r>
                      <a:endParaRPr lang="ru-RU" sz="1400" b="1" i="0" u="none" strike="noStrike" kern="1200" dirty="0">
                        <a:solidFill>
                          <a:srgbClr val="C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773" marR="60773" marT="60773" marB="60773">
                    <a:lnL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Дискуссионная площадка 7</a:t>
                      </a:r>
                    </a:p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«Молодежное предпринимательство»</a:t>
                      </a:r>
                    </a:p>
                  </a:txBody>
                  <a:tcPr marL="60773" marR="60773" marT="60773" marB="60773">
                    <a:lnL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i="0" u="none" strike="noStrike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14:30-16:00</a:t>
                      </a:r>
                    </a:p>
                  </a:txBody>
                  <a:tcPr marL="60773" marR="60773" marT="60773" marB="60773">
                    <a:lnL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Дискуссионная площадка 8 </a:t>
                      </a:r>
                    </a:p>
                    <a:p>
                      <a:pPr rtl="0"/>
                      <a:r>
                        <a:rPr lang="ru-RU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«Перспективы бизнеса после </a:t>
                      </a:r>
                      <a:r>
                        <a:rPr lang="ru-RU" sz="1400" b="1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Ковид</a:t>
                      </a:r>
                      <a:r>
                        <a:rPr lang="ru-RU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»</a:t>
                      </a:r>
                    </a:p>
                  </a:txBody>
                  <a:tcPr marL="60773" marR="60773" marT="60773" marB="60773">
                    <a:lnL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94">
                <a:tc gridSpan="4"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i="0" u="none" strike="noStrike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16:00 - 18:00 </a:t>
                      </a:r>
                      <a:r>
                        <a:rPr lang="ru-RU" sz="1400" b="1" i="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Деловая </a:t>
                      </a:r>
                      <a:r>
                        <a:rPr lang="ru-RU" sz="1400" b="1" i="0" u="none" strike="noStrike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онлайн игра</a:t>
                      </a:r>
                      <a:r>
                        <a:rPr lang="ru-RU" sz="1400" b="0" i="0" u="none" strike="noStrike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«Развитие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предпринимательских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навыков»</a:t>
                      </a:r>
                      <a:endParaRPr lang="ru-RU" sz="1400" dirty="0">
                        <a:effectLst/>
                        <a:latin typeface="+mn-lt"/>
                      </a:endParaRPr>
                    </a:p>
                  </a:txBody>
                  <a:tcPr marL="60773" marR="60773" marT="60773" marB="60773">
                    <a:lnL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+mj-lt"/>
                      </a:endParaRPr>
                    </a:p>
                  </a:txBody>
                  <a:tcPr marL="60773" marR="60773" marT="60773" marB="60773">
                    <a:lnL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94">
                <a:tc gridSpan="4"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i="0" u="none" strike="noStrike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18:00 - 18:20 </a:t>
                      </a:r>
                      <a:r>
                        <a:rPr lang="ru-RU" sz="1400" b="1" i="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Завершение форума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, </a:t>
                      </a:r>
                      <a:r>
                        <a:rPr lang="ru-RU" sz="1400" b="0" i="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объявление победителей</a:t>
                      </a:r>
                      <a:endParaRPr lang="ru-RU" sz="14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60773" marR="60773" marT="60773" marB="60773">
                    <a:lnL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+mj-lt"/>
                      </a:endParaRPr>
                    </a:p>
                  </a:txBody>
                  <a:tcPr marL="60773" marR="60773" marT="60773" marB="60773">
                    <a:lnL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3290888" y="182245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795793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1AE6787A-AA1B-44C8-A8E0-9CC621045B3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43543" y="0"/>
            <a:ext cx="12194613" cy="6858000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2D9A9F6C-B526-4355-990A-53BF1FCD1D02}"/>
              </a:ext>
            </a:extLst>
          </p:cNvPr>
          <p:cNvSpPr/>
          <p:nvPr/>
        </p:nvSpPr>
        <p:spPr>
          <a:xfrm flipV="1">
            <a:off x="2272939" y="-16933"/>
            <a:ext cx="209006" cy="1332412"/>
          </a:xfrm>
          <a:prstGeom prst="rect">
            <a:avLst/>
          </a:prstGeom>
          <a:solidFill>
            <a:srgbClr val="E74B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1">
            <a:extLst>
              <a:ext uri="{FF2B5EF4-FFF2-40B4-BE49-F238E27FC236}">
                <a16:creationId xmlns="" xmlns:a16="http://schemas.microsoft.com/office/drawing/2014/main" id="{33CFF317-1EA9-4544-94B6-1B85A18FD105}"/>
              </a:ext>
            </a:extLst>
          </p:cNvPr>
          <p:cNvSpPr txBox="1">
            <a:spLocks/>
          </p:cNvSpPr>
          <p:nvPr/>
        </p:nvSpPr>
        <p:spPr>
          <a:xfrm>
            <a:off x="2600475" y="726440"/>
            <a:ext cx="3630991" cy="4963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/>
              <a:t>Программа форума</a:t>
            </a:r>
            <a:endParaRPr lang="ru-RU" sz="3000" b="1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6113639"/>
              </p:ext>
            </p:extLst>
          </p:nvPr>
        </p:nvGraphicFramePr>
        <p:xfrm>
          <a:off x="1672045" y="1422626"/>
          <a:ext cx="10084526" cy="4931149"/>
        </p:xfrm>
        <a:graphic>
          <a:graphicData uri="http://schemas.openxmlformats.org/drawingml/2006/table">
            <a:tbl>
              <a:tblPr/>
              <a:tblGrid>
                <a:gridCol w="2605613"/>
                <a:gridCol w="7478913"/>
              </a:tblGrid>
              <a:tr h="281094">
                <a:tc gridSpan="2"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10:00-16:00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Сцена №1</a:t>
                      </a:r>
                      <a:endParaRPr lang="ru-RU" sz="1400" dirty="0">
                        <a:effectLst/>
                        <a:latin typeface="+mn-lt"/>
                      </a:endParaRPr>
                    </a:p>
                  </a:txBody>
                  <a:tcPr marL="60773" marR="60773" marT="60773" marB="60773">
                    <a:lnL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85851">
                <a:tc>
                  <a:txBody>
                    <a:bodyPr/>
                    <a:lstStyle/>
                    <a:p>
                      <a:pPr rtl="0"/>
                      <a:r>
                        <a:rPr lang="ru-RU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10:00-11:30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Дискуссионная площадка 1 </a:t>
                      </a:r>
                    </a:p>
                    <a:p>
                      <a:pPr rtl="0"/>
                      <a:r>
                        <a:rPr lang="ru-RU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«Маркетинг и продажи</a:t>
                      </a:r>
                      <a:r>
                        <a:rPr lang="ru-RU" sz="1400" b="1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в </a:t>
                      </a:r>
                      <a:r>
                        <a:rPr lang="en-US" sz="1400" b="1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online</a:t>
                      </a:r>
                      <a:r>
                        <a:rPr lang="ru-RU" sz="1400" b="1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»</a:t>
                      </a:r>
                      <a:endParaRPr lang="ru-RU" sz="1400" b="0" dirty="0" smtClean="0">
                        <a:effectLst/>
                        <a:latin typeface="+mn-lt"/>
                      </a:endParaRPr>
                    </a:p>
                  </a:txBody>
                  <a:tcPr marL="60773" marR="60773" marT="60773" marB="60773">
                    <a:lnL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ru-RU" sz="1200" b="0" i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Модератор: уточняется</a:t>
                      </a:r>
                      <a:endParaRPr lang="ru-RU" sz="1200" b="0" i="1" dirty="0" smtClean="0">
                        <a:effectLst/>
                        <a:latin typeface="+mn-lt"/>
                      </a:endParaRPr>
                    </a:p>
                    <a:p>
                      <a:pPr rtl="0"/>
                      <a:r>
                        <a:rPr lang="ru-RU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10:00-10:30. Илья Балахнин, управляющий партнер </a:t>
                      </a:r>
                      <a:r>
                        <a:rPr lang="ru-RU" sz="12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Paper</a:t>
                      </a:r>
                      <a:r>
                        <a:rPr lang="ru-RU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Planes</a:t>
                      </a:r>
                      <a:r>
                        <a:rPr lang="ru-RU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(г. Москва).</a:t>
                      </a:r>
                      <a:r>
                        <a:rPr lang="ru-RU" sz="12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Тема: «Формула прибыли»</a:t>
                      </a:r>
                      <a:endParaRPr lang="ru-RU" sz="1200" b="0" dirty="0" smtClean="0">
                        <a:effectLst/>
                        <a:latin typeface="+mn-lt"/>
                      </a:endParaRPr>
                    </a:p>
                    <a:p>
                      <a:pPr rtl="0"/>
                      <a:r>
                        <a:rPr lang="ru-RU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10:30-11:00. Владимир Ефремов, эксперт по продажам (г. Москва).</a:t>
                      </a:r>
                      <a:r>
                        <a:rPr lang="ru-RU" sz="12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Тема: «Точные действия в продажах»</a:t>
                      </a:r>
                      <a:endParaRPr lang="ru-RU" sz="1200" b="0" dirty="0" smtClean="0">
                        <a:effectLst/>
                        <a:latin typeface="+mn-lt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11:00-11:30. Роман Масленников, автор книги «Взрывной PR» (г. Москва). Тема: «PR для предпринимателей»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Куратор от Министерства – Петрова Валентина</a:t>
                      </a:r>
                    </a:p>
                  </a:txBody>
                  <a:tcPr marL="60773" marR="60773" marT="60773" marB="60773">
                    <a:lnL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5851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11:30-13:00 </a:t>
                      </a:r>
                      <a:endParaRPr lang="ru-RU" sz="1400" b="1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Дискуссионная площадка 3 </a:t>
                      </a: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«Предпринимательское </a:t>
                      </a:r>
                      <a:r>
                        <a:rPr lang="ru-RU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мышление и ключевые навыки 2020 </a:t>
                      </a:r>
                      <a:r>
                        <a:rPr lang="ru-RU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года»</a:t>
                      </a:r>
                      <a:endParaRPr lang="ru-RU" sz="1400" b="1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773" marR="60773" marT="60773" marB="60773">
                    <a:lnL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200" b="0" i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Модератор: уточняется</a:t>
                      </a:r>
                    </a:p>
                    <a:p>
                      <a:pPr marL="0" algn="l" defTabSz="914400" rtl="0" eaLnBrk="1" latinLnBrk="0" hangingPunct="1"/>
                      <a:r>
                        <a:rPr lang="ru-RU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11:30-12:00. Василий </a:t>
                      </a:r>
                      <a:r>
                        <a:rPr lang="ru-RU" sz="12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Рыжонков</a:t>
                      </a:r>
                      <a:r>
                        <a:rPr lang="ru-RU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основатель </a:t>
                      </a:r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Arena</a:t>
                      </a:r>
                      <a:r>
                        <a:rPr lang="ru-RU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Space</a:t>
                      </a:r>
                      <a:r>
                        <a:rPr lang="ru-RU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и VR </a:t>
                      </a:r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Academy</a:t>
                      </a:r>
                      <a:r>
                        <a:rPr lang="ru-RU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(г. Москва)</a:t>
                      </a:r>
                      <a:r>
                        <a:rPr lang="ru-RU" sz="12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ru-RU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Тема: «Мышление в жизни предпринимателя»</a:t>
                      </a:r>
                    </a:p>
                    <a:p>
                      <a:pPr marL="0" algn="l" defTabSz="914400" rtl="0" eaLnBrk="1" latinLnBrk="0" hangingPunct="1"/>
                      <a:r>
                        <a:rPr lang="ru-RU" sz="1200" b="0" i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12:00-12:30. Спикер уточняется Тема: уточняется</a:t>
                      </a:r>
                    </a:p>
                    <a:p>
                      <a:pPr marL="0" algn="l" defTabSz="914400" rtl="0" eaLnBrk="1" latinLnBrk="0" hangingPunct="1"/>
                      <a:r>
                        <a:rPr lang="ru-RU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12:30-13:00. Николай Станиславович Абрамов, компания </a:t>
                      </a:r>
                      <a:r>
                        <a:rPr lang="ru-RU" sz="12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Rocs</a:t>
                      </a:r>
                      <a:r>
                        <a:rPr lang="ru-RU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 </a:t>
                      </a:r>
                      <a:r>
                        <a:rPr lang="ru-RU" sz="1200" b="0" i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Тема: уточняется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Куратор</a:t>
                      </a:r>
                      <a:r>
                        <a:rPr lang="ru-RU" sz="1200" b="0" i="1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от Министерства - </a:t>
                      </a:r>
                      <a:r>
                        <a:rPr lang="ru-RU" sz="1200" b="0" i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Лукашева Наталья</a:t>
                      </a:r>
                    </a:p>
                  </a:txBody>
                  <a:tcPr marL="60773" marR="60773" marT="60773" marB="60773">
                    <a:lnL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5851">
                <a:tc>
                  <a:txBody>
                    <a:bodyPr/>
                    <a:lstStyle/>
                    <a:p>
                      <a:pPr marL="0" algn="l" defTabSz="91440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13:00-14:30 </a:t>
                      </a:r>
                      <a:endParaRPr lang="ru-RU" sz="1400" b="1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Дискуссионная площадка 5 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</a:t>
                      </a:r>
                      <a:r>
                        <a:rPr lang="en-US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Fashion-</a:t>
                      </a:r>
                      <a:r>
                        <a:rPr lang="ru-RU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бизнес в </a:t>
                      </a:r>
                      <a:r>
                        <a:rPr lang="ru-RU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Подмосковье»</a:t>
                      </a:r>
                      <a:endParaRPr lang="ru-RU" sz="1400" b="1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773" marR="60773" marT="60773" marB="60773">
                    <a:lnL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Модератор: Папин </a:t>
                      </a:r>
                      <a:r>
                        <a:rPr lang="ru-RU" sz="12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Апроян</a:t>
                      </a:r>
                      <a:r>
                        <a:rPr lang="ru-RU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marL="0" algn="l" defTabSz="914400" rtl="0" eaLnBrk="1" latinLnBrk="0" hangingPunct="1"/>
                      <a:r>
                        <a:rPr lang="ru-RU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13:00-13:30. Алина </a:t>
                      </a:r>
                      <a:r>
                        <a:rPr lang="ru-RU" sz="12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Комракова</a:t>
                      </a:r>
                      <a:r>
                        <a:rPr lang="ru-RU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основатель бренда спортивной одежды </a:t>
                      </a:r>
                      <a:r>
                        <a:rPr lang="ru-RU" sz="12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Jam</a:t>
                      </a:r>
                      <a:r>
                        <a:rPr lang="ru-RU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8 (МО г. Мытищи).</a:t>
                      </a:r>
                      <a:r>
                        <a:rPr lang="ru-RU" sz="12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Тема: «Продажи через </a:t>
                      </a:r>
                      <a:r>
                        <a:rPr lang="ru-RU" sz="12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Instagram</a:t>
                      </a:r>
                      <a:r>
                        <a:rPr lang="ru-RU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»</a:t>
                      </a:r>
                      <a:br>
                        <a:rPr lang="ru-RU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13:30-14:00. Папин </a:t>
                      </a:r>
                      <a:r>
                        <a:rPr lang="ru-RU" sz="12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Апроян</a:t>
                      </a:r>
                      <a:r>
                        <a:rPr lang="ru-RU" sz="12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0" i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Тема: уточняется</a:t>
                      </a:r>
                      <a:r>
                        <a:rPr lang="ru-RU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ru-RU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200" b="0" i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14:00-14:30. спикер уточняется</a:t>
                      </a:r>
                      <a:r>
                        <a:rPr lang="ru-RU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marL="0" algn="l" defTabSz="914400" rtl="0" eaLnBrk="1" latinLnBrk="0" hangingPunct="1"/>
                      <a:r>
                        <a:rPr lang="ru-RU" sz="1200" b="0" i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Куратор от Министерства – </a:t>
                      </a:r>
                      <a:r>
                        <a:rPr lang="ru-RU" sz="1200" b="0" i="1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Дзбоев</a:t>
                      </a:r>
                      <a:r>
                        <a:rPr lang="ru-RU" sz="1200" b="0" i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Глеб</a:t>
                      </a:r>
                    </a:p>
                  </a:txBody>
                  <a:tcPr marL="60773" marR="60773" marT="60773" marB="60773">
                    <a:lnL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22645">
                <a:tc>
                  <a:txBody>
                    <a:bodyPr/>
                    <a:lstStyle/>
                    <a:p>
                      <a:pPr marL="0" algn="l" defTabSz="91440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14:30-16:00 </a:t>
                      </a:r>
                      <a:endParaRPr lang="ru-RU" sz="1400" b="1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Дискуссионная площадка 7</a:t>
                      </a:r>
                      <a:endParaRPr lang="ru-RU" sz="1400" b="1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«Молодежное предпринимательство»</a:t>
                      </a:r>
                      <a:endParaRPr lang="ru-RU" sz="1400" b="1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773" marR="60773" marT="60773" marB="60773">
                    <a:lnL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Модератор: Александра Закирова</a:t>
                      </a:r>
                      <a:br>
                        <a:rPr lang="ru-RU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14:30-15:00. Илья Сачков. Тема: «Молодежное предпринимательство»</a:t>
                      </a:r>
                      <a:br>
                        <a:rPr lang="ru-RU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15:00-15:30. Алимов Александр. Тема: «Мучные изделия в Одинцово»</a:t>
                      </a:r>
                      <a:br>
                        <a:rPr lang="ru-RU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200" b="0" i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15:30-16:00. Спикер уточняется</a:t>
                      </a:r>
                      <a:r>
                        <a:rPr lang="ru-RU" sz="1200" b="0" i="1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0" i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Тема: уточняется</a:t>
                      </a:r>
                    </a:p>
                    <a:p>
                      <a:pPr marL="0" algn="l" defTabSz="914400" rtl="0" eaLnBrk="1" latinLnBrk="0" hangingPunct="1"/>
                      <a:r>
                        <a:rPr lang="ru-RU" sz="1200" b="0" i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Куратор от Министерства – Роман Диана</a:t>
                      </a:r>
                    </a:p>
                  </a:txBody>
                  <a:tcPr marL="60773" marR="60773" marT="60773" marB="60773">
                    <a:lnL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3290888" y="182245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915679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1AE6787A-AA1B-44C8-A8E0-9CC621045B3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43543" y="-104502"/>
            <a:ext cx="12194613" cy="6858000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2D9A9F6C-B526-4355-990A-53BF1FCD1D02}"/>
              </a:ext>
            </a:extLst>
          </p:cNvPr>
          <p:cNvSpPr/>
          <p:nvPr/>
        </p:nvSpPr>
        <p:spPr>
          <a:xfrm flipV="1">
            <a:off x="2272939" y="-16933"/>
            <a:ext cx="209006" cy="1332412"/>
          </a:xfrm>
          <a:prstGeom prst="rect">
            <a:avLst/>
          </a:prstGeom>
          <a:solidFill>
            <a:srgbClr val="E74B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1">
            <a:extLst>
              <a:ext uri="{FF2B5EF4-FFF2-40B4-BE49-F238E27FC236}">
                <a16:creationId xmlns="" xmlns:a16="http://schemas.microsoft.com/office/drawing/2014/main" id="{33CFF317-1EA9-4544-94B6-1B85A18FD105}"/>
              </a:ext>
            </a:extLst>
          </p:cNvPr>
          <p:cNvSpPr txBox="1">
            <a:spLocks/>
          </p:cNvSpPr>
          <p:nvPr/>
        </p:nvSpPr>
        <p:spPr>
          <a:xfrm>
            <a:off x="2600475" y="726440"/>
            <a:ext cx="3630991" cy="4963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/>
              <a:t>Программа форума</a:t>
            </a:r>
            <a:endParaRPr lang="ru-RU" sz="3000" b="1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03540286"/>
              </p:ext>
            </p:extLst>
          </p:nvPr>
        </p:nvGraphicFramePr>
        <p:xfrm>
          <a:off x="1088570" y="1315479"/>
          <a:ext cx="10798630" cy="5577060"/>
        </p:xfrm>
        <a:graphic>
          <a:graphicData uri="http://schemas.openxmlformats.org/drawingml/2006/table">
            <a:tbl>
              <a:tblPr/>
              <a:tblGrid>
                <a:gridCol w="2307773"/>
                <a:gridCol w="8490857"/>
              </a:tblGrid>
              <a:tr h="324219">
                <a:tc gridSpan="2"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10:00-16:00 </a:t>
                      </a:r>
                      <a:r>
                        <a:rPr lang="ru-RU" sz="14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Сцена №2</a:t>
                      </a:r>
                      <a:endParaRPr lang="ru-RU" sz="1400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60773" marR="60773" marT="60773" marB="60773">
                    <a:lnL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79932">
                <a:tc>
                  <a:txBody>
                    <a:bodyPr/>
                    <a:lstStyle/>
                    <a:p>
                      <a:pPr rtl="0"/>
                      <a:r>
                        <a:rPr lang="ru-RU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10:00-11:30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Дискуссионная площадка 2 </a:t>
                      </a:r>
                    </a:p>
                    <a:p>
                      <a:pPr rtl="0"/>
                      <a:r>
                        <a:rPr lang="ru-RU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«Тренды и тенденции бизнеса»</a:t>
                      </a:r>
                    </a:p>
                  </a:txBody>
                  <a:tcPr marL="60773" marR="60773" marT="60773" marB="60773">
                    <a:lnL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200" b="0" i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Модератор: уточняется</a:t>
                      </a:r>
                    </a:p>
                    <a:p>
                      <a:pPr marL="0" algn="l" defTabSz="914400" rtl="0" eaLnBrk="1" latinLnBrk="0" hangingPunct="1"/>
                      <a:r>
                        <a:rPr lang="ru-RU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10:00-10:30. Рафаэль </a:t>
                      </a:r>
                      <a:r>
                        <a:rPr lang="ru-RU" sz="12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Хабиров</a:t>
                      </a:r>
                      <a:r>
                        <a:rPr lang="ru-RU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компания «</a:t>
                      </a:r>
                      <a:r>
                        <a:rPr lang="en-US" sz="12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MobiTrack</a:t>
                      </a:r>
                      <a:r>
                        <a:rPr lang="ru-RU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», производство  автономных, </a:t>
                      </a:r>
                      <a:r>
                        <a:rPr lang="ru-RU" sz="12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энергоэффективных</a:t>
                      </a:r>
                      <a:r>
                        <a:rPr lang="ru-RU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прицепов (МО, г. Истра).</a:t>
                      </a:r>
                    </a:p>
                    <a:p>
                      <a:pPr marL="0" algn="l" defTabSz="914400" rtl="0" eaLnBrk="1" latinLnBrk="0" hangingPunct="1"/>
                      <a:r>
                        <a:rPr lang="ru-RU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Тема: «Из проектирования нефтегазовых месторождений в производство </a:t>
                      </a:r>
                      <a:r>
                        <a:rPr lang="ru-RU" sz="12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фудтраков</a:t>
                      </a:r>
                      <a:r>
                        <a:rPr lang="ru-RU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»</a:t>
                      </a:r>
                    </a:p>
                    <a:p>
                      <a:pPr marL="0" algn="l" defTabSz="914400" rtl="0" eaLnBrk="1" latinLnBrk="0" hangingPunct="1"/>
                      <a:r>
                        <a:rPr lang="ru-RU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10:30-11:00. Ирина Борисовна </a:t>
                      </a:r>
                      <a:r>
                        <a:rPr lang="ru-RU" sz="12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Эльдарханова</a:t>
                      </a:r>
                      <a:r>
                        <a:rPr lang="ru-RU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компания</a:t>
                      </a:r>
                      <a:r>
                        <a:rPr lang="ru-RU" sz="12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</a:t>
                      </a:r>
                      <a:r>
                        <a:rPr lang="ru-RU" sz="12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Конфаэль</a:t>
                      </a:r>
                      <a:r>
                        <a:rPr lang="ru-RU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». (МО, г. Красногорск).</a:t>
                      </a:r>
                      <a:r>
                        <a:rPr lang="ru-RU" sz="12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Тема: уточняется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11:00-11:30. Спикер уточняется</a:t>
                      </a:r>
                      <a:r>
                        <a:rPr lang="ru-RU" sz="1200" b="0" i="1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0" i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Тема: уточняется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Куратор от Министерства – Лисятникова Людмила</a:t>
                      </a:r>
                    </a:p>
                  </a:txBody>
                  <a:tcPr marL="60773" marR="60773" marT="60773" marB="60773">
                    <a:lnL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79932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11:30-13:00 </a:t>
                      </a:r>
                      <a:endParaRPr lang="ru-RU" sz="1400" b="1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Дискуссионная площадка 4 </a:t>
                      </a: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«Спорт и бизнес»</a:t>
                      </a:r>
                      <a:endParaRPr lang="ru-RU" sz="1400" b="1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773" marR="60773" marT="60773" marB="60773">
                    <a:lnL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200" b="0" i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Модератор: уточняется</a:t>
                      </a:r>
                    </a:p>
                    <a:p>
                      <a:pPr marL="0" algn="l" defTabSz="914400" rtl="0" eaLnBrk="1" latinLnBrk="0" hangingPunct="1"/>
                      <a:r>
                        <a:rPr lang="ru-RU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11:30-12:00. Александр Кравцов, основатель «Экспедиция» (г. Москва).</a:t>
                      </a:r>
                      <a:r>
                        <a:rPr lang="ru-RU" sz="12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Тема: уточняется</a:t>
                      </a:r>
                    </a:p>
                    <a:p>
                      <a:pPr marL="0" algn="l" defTabSz="914400" rtl="0" eaLnBrk="1" latinLnBrk="0" hangingPunct="1"/>
                      <a:r>
                        <a:rPr lang="ru-RU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12:00-12:30. Владимир Волошин, генеральный директор </a:t>
                      </a:r>
                      <a:r>
                        <a:rPr lang="ru-RU" sz="12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Newman</a:t>
                      </a:r>
                      <a:r>
                        <a:rPr lang="ru-RU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Business</a:t>
                      </a:r>
                      <a:r>
                        <a:rPr lang="ru-RU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Consulting</a:t>
                      </a:r>
                      <a:r>
                        <a:rPr lang="ru-RU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со-основатель международного спортивного проекта IRONSTAR TRIATHLON</a:t>
                      </a:r>
                      <a:r>
                        <a:rPr lang="ru-RU" sz="12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(г. </a:t>
                      </a:r>
                      <a:r>
                        <a:rPr lang="ru-RU" sz="1200" b="0" i="0" u="none" strike="noStrike" kern="1200" baseline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Москва).</a:t>
                      </a:r>
                      <a:r>
                        <a:rPr lang="ru-RU" sz="12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Тема: «Спорт и бизнес»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12:30-13:00. Спикер уточняется Тема:</a:t>
                      </a:r>
                      <a:r>
                        <a:rPr lang="ru-RU" sz="1200" b="0" i="1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уточняется</a:t>
                      </a:r>
                      <a:endParaRPr lang="ru-RU" sz="1200" b="0" i="1" u="none" strike="noStrike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Куратор от Министерства – Галкин Роман </a:t>
                      </a:r>
                    </a:p>
                  </a:txBody>
                  <a:tcPr marL="60773" marR="60773" marT="60773" marB="60773">
                    <a:lnL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4020">
                <a:tc>
                  <a:txBody>
                    <a:bodyPr/>
                    <a:lstStyle/>
                    <a:p>
                      <a:pPr marL="0" algn="l" defTabSz="91440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13:00-14:30 </a:t>
                      </a:r>
                      <a:endParaRPr lang="ru-RU" sz="1400" b="1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Дискуссионная площадка 6 </a:t>
                      </a:r>
                    </a:p>
                    <a:p>
                      <a:pPr marL="0" algn="l" defTabSz="91440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“</a:t>
                      </a:r>
                      <a:r>
                        <a:rPr lang="ru-RU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Женское предпринимательство»</a:t>
                      </a:r>
                      <a:endParaRPr lang="ru-RU" sz="1400" b="1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773" marR="60773" marT="60773" marB="60773">
                    <a:lnL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13:00-13:15. Вступительное слово Мария </a:t>
                      </a:r>
                      <a:r>
                        <a:rPr lang="ru-RU" sz="12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Штукина</a:t>
                      </a:r>
                      <a:r>
                        <a:rPr lang="ru-RU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лидер женского бизнес-сообщества Московской области «Нежный бизнес»</a:t>
                      </a:r>
                    </a:p>
                    <a:p>
                      <a:pPr marL="0" algn="l" defTabSz="914400" rtl="0" eaLnBrk="1" latinLnBrk="0" hangingPunct="1"/>
                      <a:r>
                        <a:rPr lang="ru-RU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13:15-13:40.</a:t>
                      </a:r>
                      <a:r>
                        <a:rPr lang="ru-RU" sz="12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Модератор: Муравьева Наталья Владимировна,</a:t>
                      </a:r>
                      <a:r>
                        <a:rPr lang="ru-RU" sz="12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</a:t>
                      </a:r>
                      <a:r>
                        <a:rPr lang="ru-RU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оздатель  авторской кондитерской, совладелец компании по производству корпусной мебели «7комнат».</a:t>
                      </a:r>
                      <a:r>
                        <a:rPr lang="ru-RU" sz="12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Тема: «П</a:t>
                      </a:r>
                      <a:r>
                        <a:rPr lang="ru-RU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артнёрство и развитие внутри сообщества , взаимодействие с НКО»</a:t>
                      </a:r>
                    </a:p>
                    <a:p>
                      <a:pPr marL="0" algn="l" defTabSz="914400" rtl="0" eaLnBrk="1" latinLnBrk="0" hangingPunct="1"/>
                      <a:r>
                        <a:rPr lang="ru-RU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13:40-14:00. Ирина Игоревна Смирнова,</a:t>
                      </a:r>
                      <a:r>
                        <a:rPr lang="ru-RU" sz="12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Генеральный директор консалтинговой организации «Ваш Бухгалтер».</a:t>
                      </a:r>
                      <a:r>
                        <a:rPr lang="ru-RU" sz="12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Тема: «Промышленный туризм в сообществе»</a:t>
                      </a:r>
                    </a:p>
                    <a:p>
                      <a:pPr marL="0" algn="l" defTabSz="914400" rtl="0" eaLnBrk="1" latinLnBrk="0" hangingPunct="1"/>
                      <a:r>
                        <a:rPr lang="ru-RU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14:00-14:30.</a:t>
                      </a:r>
                      <a:r>
                        <a:rPr lang="ru-RU" sz="12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Яцкова Татьяна Николаевна,</a:t>
                      </a:r>
                      <a:r>
                        <a:rPr lang="ru-RU" sz="12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Создатель кофейни правильных и полезных  десертов </a:t>
                      </a:r>
                      <a:r>
                        <a:rPr lang="ru-RU" sz="12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PP.coffeee</a:t>
                      </a:r>
                      <a:r>
                        <a:rPr lang="ru-RU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.</a:t>
                      </a:r>
                    </a:p>
                    <a:p>
                      <a:pPr marL="0" algn="l" defTabSz="914400" rtl="0" eaLnBrk="1" latinLnBrk="0" hangingPunct="1"/>
                      <a:r>
                        <a:rPr lang="ru-RU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Тема: «Открытие и развитие своего предприятия благодаря сообществу, коммуникации».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Куратор от Министерства – </a:t>
                      </a:r>
                      <a:r>
                        <a:rPr lang="ru-RU" sz="1200" b="0" i="1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Шеватова</a:t>
                      </a:r>
                      <a:r>
                        <a:rPr lang="ru-RU" sz="1200" b="0" i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Екатерина</a:t>
                      </a:r>
                    </a:p>
                  </a:txBody>
                  <a:tcPr marL="60773" marR="60773" marT="60773" marB="60773">
                    <a:lnL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19916">
                <a:tc>
                  <a:txBody>
                    <a:bodyPr/>
                    <a:lstStyle/>
                    <a:p>
                      <a:pPr rtl="0"/>
                      <a:r>
                        <a:rPr lang="ru-RU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14:30-16:00 </a:t>
                      </a:r>
                      <a:endParaRPr lang="ru-RU" sz="1400" b="1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Дискуссионная площадка 8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“Перспективы бизнеса после </a:t>
                      </a:r>
                      <a:r>
                        <a:rPr lang="ru-RU" sz="1400" b="1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Ковид</a:t>
                      </a:r>
                      <a:r>
                        <a:rPr lang="ru-RU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»</a:t>
                      </a:r>
                    </a:p>
                  </a:txBody>
                  <a:tcPr marL="60773" marR="60773" marT="60773" marB="60773">
                    <a:lnL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200" b="0" i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Модератор: уточняется 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14:30-15:00. Иван </a:t>
                      </a:r>
                      <a:r>
                        <a:rPr lang="ru-RU" sz="12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Соломаха</a:t>
                      </a:r>
                      <a:r>
                        <a:rPr lang="ru-RU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«Братья </a:t>
                      </a:r>
                      <a:r>
                        <a:rPr lang="ru-RU" sz="12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Чебурашкины</a:t>
                      </a:r>
                      <a:r>
                        <a:rPr lang="ru-RU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» (МО. Дмитровский р-н).</a:t>
                      </a:r>
                      <a:r>
                        <a:rPr lang="ru-RU" sz="12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Тема: «Как мы перестроили бизнес в кризис»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15:00-15:30. Ирина </a:t>
                      </a:r>
                      <a:r>
                        <a:rPr lang="ru-RU" sz="12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Гармаева</a:t>
                      </a:r>
                      <a:r>
                        <a:rPr lang="ru-RU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производство мороженого</a:t>
                      </a:r>
                      <a:r>
                        <a:rPr lang="ru-RU" sz="12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IceCro</a:t>
                      </a:r>
                      <a:r>
                        <a:rPr lang="ru-RU" sz="12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(МО г. Солнечногорск). </a:t>
                      </a:r>
                      <a:r>
                        <a:rPr lang="ru-RU" sz="1200" b="0" i="1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Тема: уточняется</a:t>
                      </a:r>
                      <a:endParaRPr lang="ru-RU" sz="1200" b="0" i="1" u="none" strike="noStrike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15:30-16:00. </a:t>
                      </a:r>
                      <a:r>
                        <a:rPr lang="ru-RU" sz="1200" b="0" i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Спикер</a:t>
                      </a:r>
                      <a:r>
                        <a:rPr lang="ru-RU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0" i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уточняется Тема:</a:t>
                      </a:r>
                      <a:r>
                        <a:rPr lang="ru-RU" sz="1200" b="0" i="1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уточняется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Куратор от Министерства – Коромыслова Валентина</a:t>
                      </a:r>
                    </a:p>
                  </a:txBody>
                  <a:tcPr marL="60773" marR="60773" marT="60773" marB="60773">
                    <a:lnL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3290888" y="182245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577059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1AE6787A-AA1B-44C8-A8E0-9CC621045B3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4613" cy="6858000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2D9A9F6C-B526-4355-990A-53BF1FCD1D02}"/>
              </a:ext>
            </a:extLst>
          </p:cNvPr>
          <p:cNvSpPr/>
          <p:nvPr/>
        </p:nvSpPr>
        <p:spPr>
          <a:xfrm flipV="1">
            <a:off x="2272939" y="-16933"/>
            <a:ext cx="209006" cy="1332412"/>
          </a:xfrm>
          <a:prstGeom prst="rect">
            <a:avLst/>
          </a:prstGeom>
          <a:solidFill>
            <a:srgbClr val="E74B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1">
            <a:extLst>
              <a:ext uri="{FF2B5EF4-FFF2-40B4-BE49-F238E27FC236}">
                <a16:creationId xmlns="" xmlns:a16="http://schemas.microsoft.com/office/drawing/2014/main" id="{33CFF317-1EA9-4544-94B6-1B85A18FD105}"/>
              </a:ext>
            </a:extLst>
          </p:cNvPr>
          <p:cNvSpPr txBox="1">
            <a:spLocks/>
          </p:cNvSpPr>
          <p:nvPr/>
        </p:nvSpPr>
        <p:spPr>
          <a:xfrm>
            <a:off x="2600475" y="726440"/>
            <a:ext cx="4579258" cy="4963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000" b="1" dirty="0" smtClean="0"/>
              <a:t>Спикеры форума</a:t>
            </a:r>
            <a:endParaRPr lang="ru-RU" sz="3000" b="1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75450594"/>
              </p:ext>
            </p:extLst>
          </p:nvPr>
        </p:nvGraphicFramePr>
        <p:xfrm>
          <a:off x="1498600" y="1532467"/>
          <a:ext cx="8882017" cy="4825999"/>
        </p:xfrm>
        <a:graphic>
          <a:graphicData uri="http://schemas.openxmlformats.org/drawingml/2006/table">
            <a:tbl>
              <a:tblPr/>
              <a:tblGrid>
                <a:gridCol w="2181305"/>
                <a:gridCol w="2181305"/>
                <a:gridCol w="2385807"/>
                <a:gridCol w="2133600"/>
              </a:tblGrid>
              <a:tr h="529126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Имя</a:t>
                      </a:r>
                      <a:endParaRPr lang="ru-RU" sz="1400" dirty="0">
                        <a:effectLst/>
                        <a:latin typeface="+mn-lt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Фото</a:t>
                      </a:r>
                      <a:endParaRPr lang="ru-RU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Регалии </a:t>
                      </a:r>
                      <a:endParaRPr lang="ru-RU" sz="1400" dirty="0">
                        <a:effectLst/>
                        <a:latin typeface="+mn-lt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Площадка</a:t>
                      </a:r>
                      <a:endParaRPr lang="ru-RU" sz="1400">
                        <a:effectLst/>
                        <a:latin typeface="+mn-lt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32291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Илья Балахнин</a:t>
                      </a:r>
                      <a:endParaRPr lang="ru-RU" sz="1400" dirty="0">
                        <a:effectLst/>
                        <a:latin typeface="+mn-lt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+mn-lt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 dirty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Управляющий партнёр </a:t>
                      </a:r>
                      <a:r>
                        <a:rPr lang="ru-RU" sz="14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Paper</a:t>
                      </a:r>
                      <a:r>
                        <a:rPr lang="ru-RU" sz="1400" b="0" i="0" u="none" strike="noStrike" dirty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4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Planes</a:t>
                      </a:r>
                      <a:r>
                        <a:rPr lang="ru-RU" sz="1400" b="0" i="0" u="none" strike="noStrike" dirty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400" b="0" i="0" u="none" strike="noStrike" dirty="0" err="1" smtClean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Agency</a:t>
                      </a:r>
                      <a:r>
                        <a:rPr lang="ru-RU" sz="1400" b="0" i="0" u="none" strike="noStrike" dirty="0" smtClean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,</a:t>
                      </a:r>
                      <a:r>
                        <a:rPr lang="ru-RU" sz="1400" b="0" i="0" u="none" strike="noStrike" baseline="0" dirty="0" smtClean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 маркетинговое и стратегическое консалтинговое агентство </a:t>
                      </a: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 baseline="0" dirty="0" smtClean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(г. Москва)</a:t>
                      </a:r>
                      <a:endParaRPr lang="ru-RU" sz="1400" dirty="0">
                        <a:effectLst/>
                        <a:latin typeface="+mn-lt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Маркетинг и продажи в online</a:t>
                      </a:r>
                      <a:endParaRPr lang="ru-RU" sz="1400">
                        <a:effectLst/>
                        <a:latin typeface="+mn-lt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31236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Владимир Ефремов</a:t>
                      </a:r>
                      <a:endParaRPr lang="ru-RU" sz="1400" dirty="0">
                        <a:effectLst/>
                        <a:latin typeface="+mn-lt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+mn-lt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Спикер по точным действиям в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продажах, индивидуальный предприниматель (г. Москва)</a:t>
                      </a:r>
                      <a:endParaRPr lang="ru-RU" sz="1400" dirty="0">
                        <a:effectLst/>
                        <a:latin typeface="+mn-lt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Маркетинг и продажи в 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online</a:t>
                      </a:r>
                      <a:endParaRPr lang="ru-RU" sz="1400" dirty="0">
                        <a:effectLst/>
                        <a:latin typeface="+mn-lt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3346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Роман Масленников</a:t>
                      </a:r>
                      <a:endParaRPr lang="ru-RU" sz="1400" dirty="0">
                        <a:effectLst/>
                        <a:latin typeface="+mn-lt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+mn-lt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Основатель компании “Взрывной PR”, эксперт в области PR для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бизнеса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и физических лиц (г. Москва)</a:t>
                      </a:r>
                      <a:endParaRPr lang="ru-RU" sz="1400" dirty="0">
                        <a:effectLst/>
                        <a:latin typeface="+mn-lt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Маркетинг и продажи в </a:t>
                      </a:r>
                      <a:r>
                        <a:rPr lang="ru-RU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online</a:t>
                      </a:r>
                      <a:endParaRPr lang="ru-RU" sz="1400" dirty="0">
                        <a:effectLst/>
                        <a:latin typeface="+mn-lt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027" name="Picture 3" descr="https://lh3.googleusercontent.com/R6k3QkobzneA2rGwGsP2DhnWUd1sIavJI4Hc69sLAzLxc1lhU1-APy4L8LBGKUp_D9ukM6cgcBfWztg9tF9NHXxfk0Ye0D_xNIPYpJnI7rSAKCCFYosv8gDZK8BBTmS_4MOGzzI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98461" y="3578108"/>
            <a:ext cx="977905" cy="983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s://lh3.googleusercontent.com/d9TWy1cx6xszPWNUvwkeoep3mGZhoPj9B1_Z_Ju1N92LKljycyI1J8hdPrESYvdNyX7lWUUmQ6WCC9QDN6t8xhGEnMmAX-i2ZfLB-p9keNfrBn65G3bFpnUA9VbvjdGHtcgAxceJ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95236" y="4778258"/>
            <a:ext cx="1394764" cy="1402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s://lh3.googleusercontent.com/3rhVgHUY7QjbAZKk_AHpK5lW-L_RmFGA4JXT9oGUVt0xAzuelErSBBr6_B5wublHSWcNiOV7SIIIjwD21g6r9q6VMMda82tO68Tu1pFW3IJiillLPL0OZCD3mNH4_lfECi43rgy-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84829" y="2149469"/>
            <a:ext cx="1205171" cy="1211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906068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1AE6787A-AA1B-44C8-A8E0-9CC621045B3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4613" cy="6858000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2D9A9F6C-B526-4355-990A-53BF1FCD1D02}"/>
              </a:ext>
            </a:extLst>
          </p:cNvPr>
          <p:cNvSpPr/>
          <p:nvPr/>
        </p:nvSpPr>
        <p:spPr>
          <a:xfrm flipV="1">
            <a:off x="2272939" y="-16933"/>
            <a:ext cx="209006" cy="1332412"/>
          </a:xfrm>
          <a:prstGeom prst="rect">
            <a:avLst/>
          </a:prstGeom>
          <a:solidFill>
            <a:srgbClr val="E74B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1">
            <a:extLst>
              <a:ext uri="{FF2B5EF4-FFF2-40B4-BE49-F238E27FC236}">
                <a16:creationId xmlns="" xmlns:a16="http://schemas.microsoft.com/office/drawing/2014/main" id="{33CFF317-1EA9-4544-94B6-1B85A18FD105}"/>
              </a:ext>
            </a:extLst>
          </p:cNvPr>
          <p:cNvSpPr txBox="1">
            <a:spLocks/>
          </p:cNvSpPr>
          <p:nvPr/>
        </p:nvSpPr>
        <p:spPr>
          <a:xfrm>
            <a:off x="2600475" y="726440"/>
            <a:ext cx="4579258" cy="4963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000" b="1" dirty="0" smtClean="0"/>
              <a:t>Спикеры форума</a:t>
            </a:r>
            <a:endParaRPr lang="ru-RU" sz="3000" b="1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61493584"/>
              </p:ext>
            </p:extLst>
          </p:nvPr>
        </p:nvGraphicFramePr>
        <p:xfrm>
          <a:off x="1656297" y="1628746"/>
          <a:ext cx="8882017" cy="4825999"/>
        </p:xfrm>
        <a:graphic>
          <a:graphicData uri="http://schemas.openxmlformats.org/drawingml/2006/table">
            <a:tbl>
              <a:tblPr/>
              <a:tblGrid>
                <a:gridCol w="2181305"/>
                <a:gridCol w="2181305"/>
                <a:gridCol w="2385807"/>
                <a:gridCol w="2133600"/>
              </a:tblGrid>
              <a:tr h="529126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Имя</a:t>
                      </a:r>
                      <a:endParaRPr lang="ru-RU" sz="1400" dirty="0">
                        <a:effectLst/>
                        <a:latin typeface="+mn-lt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Фото</a:t>
                      </a:r>
                      <a:endParaRPr lang="ru-RU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Регалии </a:t>
                      </a:r>
                      <a:endParaRPr lang="ru-RU" sz="1400" dirty="0">
                        <a:effectLst/>
                        <a:latin typeface="+mn-lt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Площадка</a:t>
                      </a:r>
                      <a:endParaRPr lang="ru-RU" sz="1400">
                        <a:effectLst/>
                        <a:latin typeface="+mn-lt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32291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Александр Кравцов</a:t>
                      </a:r>
                      <a:endParaRPr lang="ru-RU" sz="1400" dirty="0">
                        <a:effectLst/>
                        <a:latin typeface="+mn-lt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+mn-lt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Сеть ресторанов “Экспедиция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”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(г. Москва)</a:t>
                      </a:r>
                      <a:endParaRPr lang="ru-RU" sz="1400" dirty="0">
                        <a:effectLst/>
                        <a:latin typeface="+mn-lt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“Спорт и бизнес”</a:t>
                      </a:r>
                      <a:endParaRPr lang="ru-RU" sz="1400">
                        <a:effectLst/>
                        <a:latin typeface="+mn-lt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31236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Василий Рыжонков</a:t>
                      </a:r>
                      <a:endParaRPr lang="ru-RU" sz="1400">
                        <a:effectLst/>
                        <a:latin typeface="+mn-lt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+mn-lt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Основатель и директор сети VR студий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и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компании VR </a:t>
                      </a:r>
                      <a:r>
                        <a:rPr lang="ru-RU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Lab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(г. Москва)</a:t>
                      </a:r>
                      <a:endParaRPr lang="ru-RU" sz="1400" dirty="0">
                        <a:effectLst/>
                        <a:latin typeface="+mn-lt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«Предпринимательское мышление и ключевые навыки 2020»</a:t>
                      </a:r>
                      <a:endParaRPr lang="ru-RU" sz="1400" dirty="0">
                        <a:effectLst/>
                        <a:latin typeface="+mn-lt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3346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Алина Комракова</a:t>
                      </a:r>
                      <a:endParaRPr lang="ru-RU" sz="1400">
                        <a:effectLst/>
                        <a:latin typeface="+mn-lt"/>
                      </a:endParaRPr>
                    </a:p>
                    <a:p>
                      <a:pPr fontAlgn="t"/>
                      <a:r>
                        <a:rPr lang="ru-RU" sz="1400">
                          <a:effectLst/>
                          <a:latin typeface="+mn-lt"/>
                        </a:rPr>
                        <a:t/>
                      </a:r>
                      <a:br>
                        <a:rPr lang="ru-RU" sz="1400">
                          <a:effectLst/>
                          <a:latin typeface="+mn-lt"/>
                        </a:rPr>
                      </a:br>
                      <a:endParaRPr lang="ru-RU" sz="1400">
                        <a:effectLst/>
                        <a:latin typeface="+mn-lt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+mn-lt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Руководитель и основатель подмосковного бизнеса спортивной одежды 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Jam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8 </a:t>
                      </a:r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</a:t>
                      </a:r>
                      <a:r>
                        <a:rPr lang="ru-RU" sz="1400" baseline="0" dirty="0" smtClean="0">
                          <a:effectLst/>
                          <a:latin typeface="+mn-lt"/>
                        </a:rPr>
                        <a:t>МО,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г. Мытищи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) </a:t>
                      </a:r>
                      <a:endParaRPr lang="ru-RU" sz="1400" dirty="0">
                        <a:effectLst/>
                        <a:latin typeface="+mn-lt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«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Fashion-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бизнес»</a:t>
                      </a:r>
                      <a:endParaRPr lang="ru-RU" sz="1400" dirty="0">
                        <a:effectLst/>
                        <a:latin typeface="+mn-lt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82079" y="2175933"/>
            <a:ext cx="1383666" cy="138366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87800" y="3657598"/>
            <a:ext cx="1854014" cy="104288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050212" y="4830684"/>
            <a:ext cx="1515533" cy="1515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0907878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268</TotalTime>
  <Words>973</Words>
  <Application>Microsoft Office PowerPoint</Application>
  <PresentationFormat>Произвольный</PresentationFormat>
  <Paragraphs>200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Концепция форума «День предпринимателя Московской области»*   22 сентября 2020 года online-трансляция  *приуроченный ко Дню российского предпринимателя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Текст</dc:title>
  <dc:creator>Filaretova NM</dc:creator>
  <cp:lastModifiedBy>Пользователь</cp:lastModifiedBy>
  <cp:revision>33</cp:revision>
  <dcterms:created xsi:type="dcterms:W3CDTF">2020-09-06T19:00:43Z</dcterms:created>
  <dcterms:modified xsi:type="dcterms:W3CDTF">2020-09-17T14:13:17Z</dcterms:modified>
</cp:coreProperties>
</file>